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553" r:id="rId3"/>
    <p:sldId id="530" r:id="rId4"/>
    <p:sldId id="466" r:id="rId5"/>
    <p:sldId id="467" r:id="rId6"/>
    <p:sldId id="468" r:id="rId7"/>
    <p:sldId id="469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532" r:id="rId21"/>
    <p:sldId id="533" r:id="rId22"/>
    <p:sldId id="550" r:id="rId23"/>
    <p:sldId id="551" r:id="rId24"/>
    <p:sldId id="487" r:id="rId25"/>
    <p:sldId id="534" r:id="rId26"/>
    <p:sldId id="490" r:id="rId27"/>
    <p:sldId id="491" r:id="rId28"/>
    <p:sldId id="554" r:id="rId29"/>
    <p:sldId id="502" r:id="rId30"/>
    <p:sldId id="503" r:id="rId31"/>
    <p:sldId id="504" r:id="rId32"/>
    <p:sldId id="505" r:id="rId33"/>
    <p:sldId id="506" r:id="rId34"/>
    <p:sldId id="507" r:id="rId35"/>
    <p:sldId id="543" r:id="rId36"/>
    <p:sldId id="509" r:id="rId37"/>
    <p:sldId id="510" r:id="rId38"/>
    <p:sldId id="511" r:id="rId39"/>
    <p:sldId id="544" r:id="rId40"/>
    <p:sldId id="552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48" r:id="rId50"/>
    <p:sldId id="563" r:id="rId51"/>
    <p:sldId id="527" r:id="rId52"/>
    <p:sldId id="46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/>
    <p:restoredTop sz="88173"/>
  </p:normalViewPr>
  <p:slideViewPr>
    <p:cSldViewPr snapToObjects="1">
      <p:cViewPr varScale="1">
        <p:scale>
          <a:sx n="138" d="100"/>
          <a:sy n="138" d="100"/>
        </p:scale>
        <p:origin x="8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</a:t>
            </a:r>
            <a:r>
              <a:rPr lang="en-US" baseline="0" dirty="0"/>
              <a:t> a</a:t>
            </a:r>
            <a:r>
              <a:rPr lang="en-US" dirty="0"/>
              <a:t>dapted from similar courses at Princeton,</a:t>
            </a:r>
            <a:r>
              <a:rPr lang="en-US" baseline="0" dirty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E2CB00-C86A-A747-9BDC-DD3376311CB6}" type="slidenum">
              <a:rPr lang="en-US" sz="1300" b="0">
                <a:latin typeface="Times New Roman" charset="0"/>
              </a:rPr>
              <a:pPr eaLnBrk="1" hangingPunct="1"/>
              <a:t>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5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300" b="0">
                <a:latin typeface="Times New Roman" charset="0"/>
              </a:rPr>
              <a:pPr eaLnBrk="1" hangingPunct="1"/>
              <a:t>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2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300" b="0">
                <a:latin typeface="Times New Roman" charset="0"/>
              </a:rPr>
              <a:pPr eaLnBrk="1" hangingPunct="1"/>
              <a:t>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7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300" b="0">
                <a:latin typeface="Times New Roman" charset="0"/>
              </a:rPr>
              <a:pPr eaLnBrk="1" hangingPunct="1"/>
              <a:t>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wireless: because reception while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en-US" baseline="0" dirty="0" err="1">
                <a:ea typeface="ＭＳ Ｐゴシック" charset="0"/>
                <a:cs typeface="ＭＳ Ｐゴシック" charset="0"/>
              </a:rPr>
              <a:t>tx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is difficult . broadcast isn’t perfect so collisions local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27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73EF23-A48E-FF4B-A9BC-8B81AB75B1F3}" type="slidenum">
              <a:rPr lang="en-US" sz="1200" b="0">
                <a:latin typeface="Times New Roman" charset="0"/>
              </a:rPr>
              <a:pPr eaLnBrk="1" hangingPunct="1"/>
              <a:t>34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8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32342D-A5EE-634E-BBD6-118AB66A94E6}" type="slidenum">
              <a:rPr lang="en-US" sz="1200" b="0">
                <a:latin typeface="Times New Roman" charset="0"/>
              </a:rPr>
              <a:pPr eaLnBrk="1" hangingPunct="1"/>
              <a:t>35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7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5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A3C8062-490D-8343-A3E5-312490AFF82B}" type="slidenum">
              <a:rPr lang="en-US" sz="1200" b="0">
                <a:latin typeface="Times New Roman" charset="0"/>
              </a:rPr>
              <a:pPr eaLnBrk="1" hangingPunct="1"/>
              <a:t>37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80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4AA143-4958-F344-9D47-C49E6475F95B}" type="slidenum">
              <a:rPr lang="en-US" sz="1200" b="0">
                <a:latin typeface="Times New Roman" charset="0"/>
              </a:rPr>
              <a:pPr eaLnBrk="1" hangingPunct="1"/>
              <a:t>38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91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39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2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E274BE9-847F-CE4B-BF62-3669DAE04580}" type="slidenum">
              <a:rPr lang="en-US" sz="1300" b="0">
                <a:latin typeface="Times New Roman" charset="0"/>
              </a:rPr>
              <a:pPr eaLnBrk="1" hangingPunct="1"/>
              <a:t>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12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73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37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chips are also built around a pipeline. But in PISA, all the pipeline stages are all IDENTICAL. They initially don’t know anything about protocols – they are sitting waiting to receive instructions from the compiler.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operations of each stage is called “Match + Action” – In each stage, there is a set of memories which match on headers,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match, an action is applied to the header by an ALU. And then the header is passed to the next stage, and so on.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PISA chip is initially blank – it doesn’t know about any protocols.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P4 programmer tells the programmable parser what packet headers it should recognize.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new header is developed, we add it to the set of headers the parser recognizes. 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closer look at how a packet is processed </a:t>
            </a:r>
            <a:r>
              <a:rPr lang="is-I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6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Chip technology</a:t>
            </a:r>
            <a:r>
              <a:rPr lang="en-US" dirty="0"/>
              <a:t>: The difference in chip area and power between “programmable” and “fixed function” is going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complexity</a:t>
            </a:r>
            <a:r>
              <a:rPr lang="en-US" dirty="0"/>
              <a:t>: There are now too many protocols to correctly hard-code in silicon.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architecture</a:t>
            </a:r>
            <a:r>
              <a:rPr lang="en-US" dirty="0"/>
              <a:t>: Instruction set is now known.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speed</a:t>
            </a:r>
            <a:r>
              <a:rPr lang="en-US" dirty="0"/>
              <a:t>: We can now make programmable switch chips as fast as fixed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New ideas</a:t>
            </a:r>
            <a:r>
              <a:rPr lang="en-US" dirty="0"/>
              <a:t>: Beautiful new ideas are owned by the programmer, not the chip designer.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More reliable network</a:t>
            </a:r>
            <a:r>
              <a:rPr lang="en-US" dirty="0"/>
              <a:t>: Greater visibility means failures diagnosed faster. Fixes deployed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61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F701F30-FBFD-DB45-AF66-8CDAFD7ECFEC}" type="slidenum">
              <a:rPr lang="en-US" smtClean="0">
                <a:latin typeface="Times New Roman" charset="0"/>
              </a:rPr>
              <a:pPr>
                <a:defRPr/>
              </a:pPr>
              <a:t>45</a:t>
            </a:fld>
            <a:endParaRPr lang="en-US" dirty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603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50A3F8F-3029-504A-B0ED-0148283903B1}" type="slidenum">
              <a:rPr lang="en-US" smtClean="0">
                <a:latin typeface="Times New Roman" charset="0"/>
              </a:rPr>
              <a:pPr>
                <a:defRPr/>
              </a:pPr>
              <a:t>46</a:t>
            </a:fld>
            <a:endParaRPr lang="en-US" dirty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242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E02E9D-6A4F-4CD9-95CC-5E495CE0D39D}" type="slidenum">
              <a:rPr lang="en-US" sz="1300" b="0" smtClean="0">
                <a:latin typeface="Times New Roman" pitchFamily="18" charset="0"/>
              </a:rPr>
              <a:pPr eaLnBrk="1" hangingPunct="1"/>
              <a:t>48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38" tIns="47869" rIns="95738" bIns="47869" anchor="b"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C3545A94-B8A9-4FD7-9026-7BA0DA2A648D}" type="slidenum">
              <a:rPr lang="en-US" sz="1300" b="0">
                <a:latin typeface="Times New Roman" pitchFamily="18" charset="0"/>
              </a:rPr>
              <a:pPr eaLnBrk="1" hangingPunct="1"/>
              <a:t>48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7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/>
              <a:t>What could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pPr>
              <a:defRPr/>
            </a:pPr>
            <a:fld id="{9EEA0328-C956-B249-A6D4-A0E7BBC7B37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F86D6B3-6172-344F-AF2E-101ACF88B5E5}" type="slidenum">
              <a:rPr lang="en-US">
                <a:latin typeface="Times New Roman" charset="0"/>
              </a:rPr>
              <a:pPr/>
              <a:t>13</a:t>
            </a:fld>
            <a:endParaRPr lang="en-US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61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2B0DAA6-02FB-6E4A-B752-815ED524F531}" type="slidenum">
              <a:rPr lang="en-US">
                <a:latin typeface="Times New Roman" charset="0"/>
              </a:rPr>
              <a:pPr/>
              <a:t>14</a:t>
            </a:fld>
            <a:endParaRPr lang="en-US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635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4775AA-6F91-DB45-94C9-1927444BC962}" type="slidenum">
              <a:rPr lang="en-US" sz="1300" b="0">
                <a:latin typeface="Times New Roman" charset="0"/>
              </a:rPr>
              <a:pPr eaLnBrk="1" hangingPunct="1"/>
              <a:t>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3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4CA1317-0D24-8C45-9979-8A048FDBAF42}" type="slidenum">
              <a:rPr lang="en-US" sz="1300" b="0">
                <a:latin typeface="Times New Roman" charset="0"/>
              </a:rPr>
              <a:pPr eaLnBrk="1" hangingPunct="1"/>
              <a:t>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6217817-1DE6-EC4D-9339-BD283CA19325}" type="slidenum">
              <a:rPr lang="en-US" sz="1300" b="0">
                <a:latin typeface="Times New Roman" charset="0"/>
              </a:rPr>
              <a:pPr eaLnBrk="1" hangingPunct="1"/>
              <a:t>25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zh-CN" dirty="0">
              <a:ea typeface="宋体" charset="0"/>
              <a:cs typeface="宋体" charset="0"/>
            </a:endParaRPr>
          </a:p>
          <a:p>
            <a:r>
              <a:rPr lang="en-US" altLang="zh-CN" dirty="0">
                <a:ea typeface="宋体" charset="0"/>
                <a:cs typeface="宋体" charset="0"/>
              </a:rPr>
              <a:t>Arrows:</a:t>
            </a:r>
            <a:r>
              <a:rPr lang="en-US" altLang="zh-CN" baseline="0" dirty="0">
                <a:ea typeface="宋体" charset="0"/>
                <a:cs typeface="宋体" charset="0"/>
              </a:rPr>
              <a:t> routing messages!</a:t>
            </a:r>
            <a:endParaRPr lang="en-US" altLang="zh-CN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2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/>
              <a:t>Xin Jin</a:t>
            </a:r>
          </a:p>
          <a:p>
            <a:r>
              <a:rPr lang="en-US" b="0" dirty="0"/>
              <a:t>Fall 20</a:t>
            </a:r>
            <a:r>
              <a:rPr lang="en-US" altLang="zh-CN" b="0" dirty="0"/>
              <a:t>20</a:t>
            </a:r>
            <a:r>
              <a:rPr lang="en-US" b="0" dirty="0"/>
              <a:t> (</a:t>
            </a:r>
            <a:r>
              <a:rPr lang="en-US" b="0" dirty="0" err="1"/>
              <a:t>TuTh</a:t>
            </a:r>
            <a:r>
              <a:rPr lang="en-US" b="0" dirty="0"/>
              <a:t> 1:30-2:45pm on Zoom)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https://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xinjin</a:t>
            </a:r>
            <a:r>
              <a:rPr lang="en-US" b="0" dirty="0"/>
              <a:t>/course-net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/>
              <a:t>EN.601.414/614</a:t>
            </a:r>
            <a:br>
              <a:rPr lang="en-US" sz="4800" dirty="0"/>
            </a:br>
            <a:r>
              <a:rPr lang="en-US" sz="4800" dirty="0"/>
              <a:t>Computer Networks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Final Review</a:t>
            </a:r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and sufficient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routing state is valid </a:t>
            </a:r>
            <a:r>
              <a:rPr lang="en-US" i="1" dirty="0">
                <a:solidFill>
                  <a:schemeClr val="accent5"/>
                </a:solidFill>
              </a:rPr>
              <a:t>if and only if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There are no dead ends (other than destination)</a:t>
            </a:r>
          </a:p>
          <a:p>
            <a:pPr lvl="1"/>
            <a:r>
              <a:rPr lang="en-US" dirty="0"/>
              <a:t>There are no loops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dead end </a:t>
            </a:r>
            <a:r>
              <a:rPr lang="en-US" dirty="0"/>
              <a:t>is when there is no outgoing link (next-hop)</a:t>
            </a:r>
          </a:p>
          <a:p>
            <a:pPr lvl="1"/>
            <a:r>
              <a:rPr lang="en-US" dirty="0"/>
              <a:t>A packet arrives, but the forwarding decision does not yield any outgoing link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loop </a:t>
            </a:r>
            <a:r>
              <a:rPr lang="en-US" dirty="0"/>
              <a:t>is when a packet cycles around the same set of nodes forever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Least-cost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Least-cost routes provide an easy way to avoid loops</a:t>
            </a:r>
          </a:p>
          <a:p>
            <a:pPr lvl="1"/>
            <a:r>
              <a:rPr lang="en-US" dirty="0"/>
              <a:t>No reasonable cost metric is minimized by traversing a loop</a:t>
            </a:r>
          </a:p>
          <a:p>
            <a:r>
              <a:rPr lang="en-US" dirty="0"/>
              <a:t>Least-cost paths form a spanning tree for each destination rooted at that destination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Intra-domain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Link-state (LS) routing protocol</a:t>
            </a:r>
          </a:p>
          <a:p>
            <a:pPr lvl="1"/>
            <a:r>
              <a:rPr lang="en-US" dirty="0"/>
              <a:t>Dijkstra’s algorithm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Broadcast neighbors’ info to everyone</a:t>
            </a:r>
          </a:p>
          <a:p>
            <a:r>
              <a:rPr lang="en-US" dirty="0"/>
              <a:t>Distance vector (DV) routing protocol</a:t>
            </a:r>
          </a:p>
          <a:p>
            <a:pPr lvl="1"/>
            <a:r>
              <a:rPr lang="en-US" dirty="0"/>
              <a:t>Bellman-Ford algorithm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Gossip to neighbors about everyone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Similarities between LS and DV routing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shortest-path based routing</a:t>
            </a:r>
          </a:p>
          <a:p>
            <a:pPr lvl="1"/>
            <a:r>
              <a:rPr lang="en-US" dirty="0"/>
              <a:t>Minimizing cost metric (link weights) a common optimization goal</a:t>
            </a:r>
          </a:p>
          <a:p>
            <a:pPr lvl="2"/>
            <a:r>
              <a:rPr lang="en-US" dirty="0"/>
              <a:t>Routers share a common view as to what makes a path “good” and how to measure the “goodness” of a path</a:t>
            </a:r>
          </a:p>
          <a:p>
            <a:r>
              <a:rPr lang="en-US" dirty="0"/>
              <a:t>Due to shared goal, commonly used inside an organization</a:t>
            </a:r>
          </a:p>
          <a:p>
            <a:pPr lvl="1"/>
            <a:r>
              <a:rPr lang="en-US" dirty="0"/>
              <a:t>RIP and OSPF are mostly used for </a:t>
            </a:r>
            <a:r>
              <a:rPr lang="en-US" dirty="0">
                <a:solidFill>
                  <a:schemeClr val="accent5"/>
                </a:solidFill>
              </a:rPr>
              <a:t>intra</a:t>
            </a:r>
            <a:r>
              <a:rPr lang="en-US" dirty="0"/>
              <a:t>-domain routing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LS and DV routing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Messaging complexity</a:t>
            </a:r>
          </a:p>
          <a:p>
            <a:r>
              <a:rPr lang="en-US" dirty="0"/>
              <a:t>LS: with N nodes, E links,         O(NE) messages sent  </a:t>
            </a:r>
          </a:p>
          <a:p>
            <a:r>
              <a:rPr lang="en-US" dirty="0"/>
              <a:t>DV: exchange between neighbors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Speed of convergence</a:t>
            </a:r>
          </a:p>
          <a:p>
            <a:r>
              <a:rPr lang="en-US" dirty="0"/>
              <a:t>LS: relatively fast</a:t>
            </a:r>
          </a:p>
          <a:p>
            <a:r>
              <a:rPr lang="en-US" dirty="0"/>
              <a:t>DV: convergence time varies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Count-to-infinity</a:t>
            </a:r>
            <a:r>
              <a:rPr lang="en-US" dirty="0"/>
              <a:t> problem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Robustness: what happens if router malfunctions?</a:t>
            </a:r>
          </a:p>
          <a:p>
            <a:r>
              <a:rPr lang="en-US" dirty="0"/>
              <a:t>LS: </a:t>
            </a:r>
          </a:p>
          <a:p>
            <a:pPr lvl="1"/>
            <a:r>
              <a:rPr lang="en-US" dirty="0"/>
              <a:t>Node can advertise incorrect </a:t>
            </a:r>
            <a:r>
              <a:rPr lang="en-US" dirty="0">
                <a:solidFill>
                  <a:schemeClr val="accent5"/>
                </a:solidFill>
              </a:rPr>
              <a:t>link </a:t>
            </a:r>
            <a:r>
              <a:rPr lang="en-US" dirty="0"/>
              <a:t>cost</a:t>
            </a:r>
          </a:p>
          <a:p>
            <a:pPr lvl="1"/>
            <a:r>
              <a:rPr lang="en-US" dirty="0"/>
              <a:t>Each node computes its </a:t>
            </a:r>
            <a:r>
              <a:rPr lang="en-US" i="1" dirty="0"/>
              <a:t>own</a:t>
            </a:r>
            <a:r>
              <a:rPr lang="en-US" dirty="0"/>
              <a:t> table</a:t>
            </a:r>
          </a:p>
          <a:p>
            <a:r>
              <a:rPr lang="en-US" dirty="0"/>
              <a:t>DV:</a:t>
            </a:r>
          </a:p>
          <a:p>
            <a:pPr lvl="1"/>
            <a:r>
              <a:rPr lang="en-US" dirty="0"/>
              <a:t>Node can advertise incorrect </a:t>
            </a:r>
            <a:r>
              <a:rPr lang="en-US" dirty="0">
                <a:solidFill>
                  <a:schemeClr val="accent5"/>
                </a:solidFill>
              </a:rPr>
              <a:t>path </a:t>
            </a:r>
            <a:r>
              <a:rPr lang="en-US" dirty="0"/>
              <a:t>cost</a:t>
            </a:r>
          </a:p>
          <a:p>
            <a:pPr lvl="1"/>
            <a:r>
              <a:rPr lang="en-US" dirty="0"/>
              <a:t>Each node’s table used by others (error propagates)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is key to scalable inter-domain routing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Ability to aggregate </a:t>
            </a:r>
            <a:r>
              <a:rPr lang="en-US" dirty="0"/>
              <a:t>addresses is crucial for</a:t>
            </a:r>
          </a:p>
          <a:p>
            <a:pPr lvl="1"/>
            <a:r>
              <a:rPr lang="en-US" dirty="0"/>
              <a:t>State: Small forwarding tables at routers</a:t>
            </a:r>
          </a:p>
          <a:p>
            <a:pPr lvl="2"/>
            <a:r>
              <a:rPr lang="en-US" dirty="0"/>
              <a:t>Much less than the number of hosts</a:t>
            </a:r>
          </a:p>
          <a:p>
            <a:pPr lvl="1"/>
            <a:r>
              <a:rPr lang="en-US" dirty="0"/>
              <a:t>Churn: Limited rate of change in routing tables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Classful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419600"/>
          </a:xfrm>
        </p:spPr>
        <p:txBody>
          <a:bodyPr/>
          <a:lstStyle/>
          <a:p>
            <a:r>
              <a:rPr lang="en-US" dirty="0"/>
              <a:t>Three classes</a:t>
            </a:r>
          </a:p>
          <a:p>
            <a:pPr lvl="1"/>
            <a:r>
              <a:rPr lang="en-US" dirty="0"/>
              <a:t>8-bit network prefix (Class A),</a:t>
            </a:r>
          </a:p>
          <a:p>
            <a:pPr lvl="1"/>
            <a:r>
              <a:rPr lang="en-US" dirty="0"/>
              <a:t>16-bit network prefix (Class B), or</a:t>
            </a:r>
          </a:p>
          <a:p>
            <a:pPr lvl="1"/>
            <a:r>
              <a:rPr lang="en-US" dirty="0"/>
              <a:t>24-bit network prefix (Class C)</a:t>
            </a:r>
          </a:p>
          <a:p>
            <a:pPr marL="342900" indent="-342900"/>
            <a:r>
              <a:rPr lang="en-US" dirty="0"/>
              <a:t>Example: an organization needs 500 addresses.</a:t>
            </a:r>
          </a:p>
          <a:p>
            <a:pPr marL="742950" lvl="1" indent="-285750"/>
            <a:r>
              <a:rPr lang="en-US" dirty="0"/>
              <a:t>A single class C address is not enough (&lt;500 hosts)</a:t>
            </a:r>
          </a:p>
          <a:p>
            <a:pPr marL="742950" lvl="1" indent="-285750"/>
            <a:r>
              <a:rPr lang="en-US" dirty="0"/>
              <a:t>Instead, a class B address is allocated (~65K hosts) </a:t>
            </a:r>
          </a:p>
          <a:p>
            <a:pPr marL="1042987" lvl="2" indent="-285750"/>
            <a:r>
              <a:rPr lang="en-US" dirty="0"/>
              <a:t>Huge waste!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CIDR: C</a:t>
            </a:r>
            <a:r>
              <a:rPr lang="en-US" dirty="0"/>
              <a:t>lassless inter-domain routing</a:t>
            </a:r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division between network and host addresses</a:t>
            </a:r>
          </a:p>
          <a:p>
            <a:r>
              <a:rPr lang="en-US" dirty="0"/>
              <a:t>Offers a better tradeoff between size of the routing table and efficient use of the IP address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structure shapes Inter-domain routing</a:t>
            </a:r>
          </a:p>
        </p:txBody>
      </p:sp>
      <p:sp>
        <p:nvSpPr>
          <p:cNvPr id="181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ASes want freedom to pick routes based on </a:t>
            </a:r>
            <a:r>
              <a:rPr lang="en-US" dirty="0">
                <a:solidFill>
                  <a:schemeClr val="accent5"/>
                </a:solidFill>
              </a:rPr>
              <a:t>policy </a:t>
            </a:r>
          </a:p>
          <a:p>
            <a:r>
              <a:rPr lang="en-US" dirty="0"/>
              <a:t>ASes want </a:t>
            </a:r>
            <a:r>
              <a:rPr lang="en-US" dirty="0">
                <a:solidFill>
                  <a:schemeClr val="accent5"/>
                </a:solidFill>
              </a:rPr>
              <a:t>autonomy</a:t>
            </a:r>
          </a:p>
          <a:p>
            <a:r>
              <a:rPr lang="en-US" dirty="0"/>
              <a:t>ASes want </a:t>
            </a:r>
            <a:r>
              <a:rPr lang="en-US" dirty="0">
                <a:solidFill>
                  <a:schemeClr val="accent5"/>
                </a:solidFill>
              </a:rPr>
              <a:t>privacy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862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Topology &amp; policy shaped by inter-AS business relationship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kinds of relationships between ASes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customer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provider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peer</a:t>
            </a:r>
          </a:p>
          <a:p>
            <a:r>
              <a:rPr lang="en-US" dirty="0"/>
              <a:t> Business implications</a:t>
            </a:r>
          </a:p>
          <a:p>
            <a:pPr lvl="1"/>
            <a:r>
              <a:rPr lang="en-US" dirty="0"/>
              <a:t>Customer pays provider</a:t>
            </a:r>
          </a:p>
          <a:p>
            <a:pPr lvl="1"/>
            <a:r>
              <a:rPr lang="en-US" dirty="0"/>
              <a:t>Peers don’t pay each other</a:t>
            </a:r>
          </a:p>
          <a:p>
            <a:pPr lvl="2"/>
            <a:r>
              <a:rPr lang="en-US" dirty="0"/>
              <a:t>Exchange roughly equal traffic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Time: 7pm-9pm, Wednesday, December 16</a:t>
            </a:r>
          </a:p>
          <a:p>
            <a:r>
              <a:rPr lang="en-US" dirty="0"/>
              <a:t>Location: online</a:t>
            </a:r>
          </a:p>
          <a:p>
            <a:r>
              <a:rPr lang="en-US" dirty="0"/>
              <a:t>Form: open-book</a:t>
            </a:r>
          </a:p>
          <a:p>
            <a:pPr lvl="1"/>
            <a:r>
              <a:rPr lang="en-US" dirty="0"/>
              <a:t>Can use slides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  <a:p>
            <a:pPr lvl="1"/>
            <a:r>
              <a:rPr lang="en-US" dirty="0"/>
              <a:t>Can use a calculator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Anything else is prohibited</a:t>
            </a:r>
          </a:p>
          <a:p>
            <a:r>
              <a:rPr lang="en-US" dirty="0"/>
              <a:t>Focus on materials after midterm</a:t>
            </a:r>
          </a:p>
          <a:p>
            <a:pPr lvl="1"/>
            <a:r>
              <a:rPr lang="en-US" dirty="0"/>
              <a:t>Materials before midterm will be tested, but not a focus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Senior option</a:t>
            </a:r>
          </a:p>
          <a:p>
            <a:pPr lvl="1"/>
            <a:r>
              <a:rPr lang="en-US" dirty="0"/>
              <a:t>Your final exam score will be the same as your midterm score</a:t>
            </a:r>
          </a:p>
          <a:p>
            <a:r>
              <a:rPr lang="en-US" dirty="0"/>
              <a:t>Contact the course staff on piazza before December 11 (this Friday) if you want to use the senior option or if you need any special accommodation</a:t>
            </a:r>
          </a:p>
          <a:p>
            <a:r>
              <a:rPr lang="en-US" dirty="0"/>
              <a:t>Check the post on Piazza for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Rectangle 28"/>
          <p:cNvSpPr>
            <a:spLocks noChangeArrowheads="1"/>
          </p:cNvSpPr>
          <p:nvPr/>
        </p:nvSpPr>
        <p:spPr bwMode="auto">
          <a:xfrm>
            <a:off x="76200" y="5029200"/>
            <a:ext cx="4495800" cy="1143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5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relationships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0" y="1633131"/>
            <a:ext cx="7848600" cy="2940457"/>
            <a:chOff x="762000" y="1633131"/>
            <a:chExt cx="7848600" cy="2940457"/>
          </a:xfrm>
        </p:grpSpPr>
        <p:sp>
          <p:nvSpPr>
            <p:cNvPr id="33" name="Cloud 32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Cloud 33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Cloud 34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Cloud 2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Cloud 31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Cloud 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5067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8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9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0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1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45072" name="Straight Connector 20"/>
          <p:cNvCxnSpPr>
            <a:cxnSpLocks noChangeShapeType="1"/>
          </p:cNvCxnSpPr>
          <p:nvPr/>
        </p:nvCxnSpPr>
        <p:spPr bwMode="auto">
          <a:xfrm>
            <a:off x="1905000" y="5445126"/>
            <a:ext cx="9906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073" name="Straight Connector 22"/>
          <p:cNvCxnSpPr>
            <a:cxnSpLocks noChangeShapeType="1"/>
          </p:cNvCxnSpPr>
          <p:nvPr/>
        </p:nvCxnSpPr>
        <p:spPr bwMode="auto">
          <a:xfrm>
            <a:off x="1905000" y="5864225"/>
            <a:ext cx="912813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990600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8775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2750" y="5214938"/>
            <a:ext cx="1416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provider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9563" y="5214938"/>
            <a:ext cx="15700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customer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" y="4800600"/>
            <a:ext cx="3602038" cy="4619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Relations between 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00600" y="5029200"/>
            <a:ext cx="4267200" cy="11430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buFont typeface="Arial"/>
              <a:buChar char="•"/>
              <a:defRPr/>
            </a:pPr>
            <a:r>
              <a:rPr lang="en-US" sz="2400" dirty="0">
                <a:latin typeface="Arial" charset="0"/>
                <a:ea typeface="+mn-ea"/>
                <a:cs typeface="+mn-cs"/>
              </a:rPr>
              <a:t> Customers pay provider</a:t>
            </a:r>
          </a:p>
          <a:p>
            <a:pPr algn="l">
              <a:buFont typeface="Arial"/>
              <a:buChar char="•"/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 Peers don’t pay each other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6800" y="4800600"/>
            <a:ext cx="3130985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Business implications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follows the money!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loud 1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8" name="Cloud 17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30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Cu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cxnSp>
          <p:nvCxnSpPr>
            <p:cNvPr id="35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41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42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  <p:sp>
        <p:nvSpPr>
          <p:cNvPr id="44" name="Content Placeholder 39"/>
          <p:cNvSpPr txBox="1">
            <a:spLocks/>
          </p:cNvSpPr>
          <p:nvPr/>
        </p:nvSpPr>
        <p:spPr bwMode="auto">
          <a:xfrm>
            <a:off x="457200" y="56388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8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ZapfDingbats" charset="0"/>
              <a:buChar char="u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>
                <a:solidFill>
                  <a:schemeClr val="tx1"/>
                </a:solidFill>
                <a:latin typeface="Arial" charset="0"/>
                <a:cs typeface="Arial" charset="0"/>
              </a:rPr>
              <a:t>ASes</a:t>
            </a:r>
            <a:r>
              <a:rPr lang="en-US" b="0" kern="0" dirty="0">
                <a:solidFill>
                  <a:schemeClr val="tx1"/>
                </a:solidFill>
                <a:latin typeface="Arial" charset="0"/>
                <a:cs typeface="Arial" charset="0"/>
              </a:rPr>
              <a:t> provide “transit” between their customers</a:t>
            </a:r>
          </a:p>
          <a:p>
            <a:r>
              <a:rPr lang="en-US" b="0" kern="0" dirty="0">
                <a:solidFill>
                  <a:schemeClr val="tx1"/>
                </a:solidFill>
                <a:latin typeface="Arial" charset="0"/>
                <a:cs typeface="Arial" charset="0"/>
              </a:rPr>
              <a:t>Peers do not provide transit between other peers</a:t>
            </a:r>
          </a:p>
        </p:txBody>
      </p:sp>
    </p:spTree>
    <p:extLst>
      <p:ext uri="{BB962C8B-B14F-4D97-AF65-F5344CB8AC3E}">
        <p14:creationId xmlns:p14="http://schemas.microsoft.com/office/powerpoint/2010/main" val="4729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/>
      <p:bldP spid="41" grpId="0" animBg="1"/>
      <p:bldP spid="43" grpId="0"/>
      <p:bldP spid="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Valley-Free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links as (+1, 0, -1) for customer-to-provider, peer and provider-to-customer</a:t>
            </a:r>
          </a:p>
          <a:p>
            <a:r>
              <a:rPr lang="en-US" dirty="0"/>
              <a:t>In any path should only see sequence of +1, followed by at most one 0, followed by sequence of -1</a:t>
            </a:r>
          </a:p>
          <a:p>
            <a:endParaRPr lang="en-US" dirty="0"/>
          </a:p>
          <a:p>
            <a:r>
              <a:rPr lang="en-US" dirty="0"/>
              <a:t>Example question: show why the traffic is allowed or not allowed in the previous slide with valley-free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638800"/>
            <a:ext cx="7886700" cy="970976"/>
          </a:xfrm>
        </p:spPr>
        <p:txBody>
          <a:bodyPr/>
          <a:lstStyle/>
          <a:p>
            <a:r>
              <a:rPr lang="en-US" dirty="0"/>
              <a:t>Show why the traffic is allowed or not allowed with valley-free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6" name="Cloud 5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7" name="Cloud 16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28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cxnSp>
          <p:nvCxnSpPr>
            <p:cNvPr id="33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4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6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38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</p:spTree>
    <p:extLst>
      <p:ext uri="{BB962C8B-B14F-4D97-AF65-F5344CB8AC3E}">
        <p14:creationId xmlns:p14="http://schemas.microsoft.com/office/powerpoint/2010/main" val="129174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inspired by Distance-Vector with four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Shortest-path routes may not be picked to enforce policy</a:t>
            </a:r>
          </a:p>
          <a:p>
            <a:r>
              <a:rPr lang="en-US" dirty="0"/>
              <a:t>Path-Vector routing to avoid loops</a:t>
            </a:r>
          </a:p>
          <a:p>
            <a:r>
              <a:rPr lang="en-US" dirty="0"/>
              <a:t>Selective route advertisement may affect reachability</a:t>
            </a:r>
          </a:p>
          <a:p>
            <a:r>
              <a:rPr lang="en-US" dirty="0"/>
              <a:t>Routes may be aggregated for scalability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 dictates how routes are “selected” and “exported”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952500" y="4876800"/>
            <a:ext cx="72390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Selection</a:t>
            </a:r>
            <a:r>
              <a:rPr lang="en-US" sz="2400" dirty="0"/>
              <a:t>: Which path to use?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Controls whether/how traffic leaves the network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Export</a:t>
            </a:r>
            <a:r>
              <a:rPr lang="en-US" sz="2400" dirty="0"/>
              <a:t>: Which path to advertise?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Controls whether/how traffic enters the network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86700" y="3291779"/>
            <a:ext cx="1485900" cy="899221"/>
            <a:chOff x="7734300" y="3215579"/>
            <a:chExt cx="1485900" cy="899221"/>
          </a:xfrm>
          <a:effectLst/>
        </p:grpSpPr>
        <p:sp>
          <p:nvSpPr>
            <p:cNvPr id="53" name="Rounded Rectangular Callout 52"/>
            <p:cNvSpPr/>
            <p:nvPr/>
          </p:nvSpPr>
          <p:spPr bwMode="auto">
            <a:xfrm>
              <a:off x="7924800" y="3429000"/>
              <a:ext cx="990600" cy="685800"/>
            </a:xfrm>
            <a:prstGeom prst="wedgeRoundRectCallout">
              <a:avLst>
                <a:gd name="adj1" fmla="val -47205"/>
                <a:gd name="adj2" fmla="val 10694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urier New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34300" y="3215579"/>
              <a:ext cx="1485900" cy="8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b="0" i="1" dirty="0">
                <a:solidFill>
                  <a:srgbClr val="FFFFFF"/>
                </a:solidFill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Can reach 128.3/16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blah blah</a:t>
              </a:r>
            </a:p>
          </p:txBody>
        </p:sp>
      </p:grpSp>
      <p:sp>
        <p:nvSpPr>
          <p:cNvPr id="1979417" name="Text Box 25"/>
          <p:cNvSpPr txBox="1">
            <a:spLocks noChangeArrowheads="1"/>
          </p:cNvSpPr>
          <p:nvPr/>
        </p:nvSpPr>
        <p:spPr bwMode="auto">
          <a:xfrm>
            <a:off x="4937125" y="1819275"/>
            <a:ext cx="2463800" cy="466725"/>
          </a:xfrm>
          <a:prstGeom prst="rect">
            <a:avLst/>
          </a:prstGeom>
          <a:solidFill>
            <a:srgbClr val="FFFFFF"/>
          </a:solidFill>
          <a:ln w="9525" cap="rnd">
            <a:noFill/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altLang="zh-CN" sz="2400" dirty="0">
                <a:solidFill>
                  <a:schemeClr val="accent5"/>
                </a:solidFill>
                <a:latin typeface="Arial" charset="0"/>
                <a:ea typeface="宋体" charset="0"/>
                <a:cs typeface="宋体" charset="0"/>
              </a:rPr>
              <a:t>Route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800" y="2743200"/>
            <a:ext cx="7848600" cy="2286000"/>
            <a:chOff x="304800" y="2667000"/>
            <a:chExt cx="7848600" cy="2286000"/>
          </a:xfrm>
          <a:effectLst/>
        </p:grpSpPr>
        <p:sp>
          <p:nvSpPr>
            <p:cNvPr id="61454" name="Line 24"/>
            <p:cNvSpPr>
              <a:spLocks noChangeShapeType="1"/>
            </p:cNvSpPr>
            <p:nvPr/>
          </p:nvSpPr>
          <p:spPr bwMode="auto">
            <a:xfrm flipH="1" flipV="1">
              <a:off x="1601788" y="3049588"/>
              <a:ext cx="1141412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04800" y="2667000"/>
              <a:ext cx="7848600" cy="2286000"/>
              <a:chOff x="304800" y="2667000"/>
              <a:chExt cx="7848600" cy="2286000"/>
            </a:xfrm>
          </p:grpSpPr>
          <p:sp>
            <p:nvSpPr>
              <p:cNvPr id="19793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057400" y="2667000"/>
                <a:ext cx="3962400" cy="198120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A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0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26670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P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61447" name="Line 17"/>
              <p:cNvSpPr>
                <a:spLocks noChangeShapeType="1"/>
              </p:cNvSpPr>
              <p:nvPr/>
            </p:nvSpPr>
            <p:spPr bwMode="auto">
              <a:xfrm flipV="1">
                <a:off x="5562600" y="3201988"/>
                <a:ext cx="990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48" name="Line 18"/>
              <p:cNvSpPr>
                <a:spLocks noChangeShapeType="1"/>
              </p:cNvSpPr>
              <p:nvPr/>
            </p:nvSpPr>
            <p:spPr bwMode="auto">
              <a:xfrm>
                <a:off x="5562600" y="3582988"/>
                <a:ext cx="11430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41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477000" y="4116388"/>
                <a:ext cx="1600200" cy="83661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C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53200" y="2822575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B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3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38862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Q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</p:grpSp>
        <p:sp>
          <p:nvSpPr>
            <p:cNvPr id="61468" name="Line 41"/>
            <p:cNvSpPr>
              <a:spLocks noChangeShapeType="1"/>
            </p:cNvSpPr>
            <p:nvPr/>
          </p:nvSpPr>
          <p:spPr bwMode="auto">
            <a:xfrm flipH="1">
              <a:off x="1600200" y="4038600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9424" name="Line 32"/>
          <p:cNvSpPr>
            <a:spLocks noChangeShapeType="1"/>
          </p:cNvSpPr>
          <p:nvPr/>
        </p:nvSpPr>
        <p:spPr bwMode="auto">
          <a:xfrm flipH="1" flipV="1">
            <a:off x="1524000" y="2971800"/>
            <a:ext cx="1219200" cy="152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057400" y="3886200"/>
            <a:ext cx="304800" cy="533400"/>
            <a:chOff x="1392" y="2688"/>
            <a:chExt cx="192" cy="336"/>
          </a:xfrm>
          <a:effectLst/>
        </p:grpSpPr>
        <p:sp>
          <p:nvSpPr>
            <p:cNvPr id="61476" name="Line 48"/>
            <p:cNvSpPr>
              <a:spLocks noChangeShapeType="1"/>
            </p:cNvSpPr>
            <p:nvPr/>
          </p:nvSpPr>
          <p:spPr bwMode="auto">
            <a:xfrm>
              <a:off x="1392" y="2736"/>
              <a:ext cx="192" cy="2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Line 49"/>
            <p:cNvSpPr>
              <a:spLocks noChangeShapeType="1"/>
            </p:cNvSpPr>
            <p:nvPr/>
          </p:nvSpPr>
          <p:spPr bwMode="auto">
            <a:xfrm flipH="1">
              <a:off x="1440" y="2688"/>
              <a:ext cx="96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9434" name="Line 42"/>
          <p:cNvSpPr>
            <a:spLocks noChangeShapeType="1"/>
          </p:cNvSpPr>
          <p:nvPr/>
        </p:nvSpPr>
        <p:spPr bwMode="auto">
          <a:xfrm flipH="1">
            <a:off x="2286000" y="3962400"/>
            <a:ext cx="457200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9" name="Freeform 27"/>
          <p:cNvSpPr>
            <a:spLocks/>
          </p:cNvSpPr>
          <p:nvPr/>
        </p:nvSpPr>
        <p:spPr bwMode="auto">
          <a:xfrm>
            <a:off x="5638800" y="2819400"/>
            <a:ext cx="2971800" cy="546100"/>
          </a:xfrm>
          <a:custGeom>
            <a:avLst/>
            <a:gdLst>
              <a:gd name="T0" fmla="*/ 2147483647 w 1872"/>
              <a:gd name="T1" fmla="*/ 846772500 h 344"/>
              <a:gd name="T2" fmla="*/ 2147483647 w 1872"/>
              <a:gd name="T3" fmla="*/ 725805000 h 344"/>
              <a:gd name="T4" fmla="*/ 2147483647 w 1872"/>
              <a:gd name="T5" fmla="*/ 0 h 344"/>
              <a:gd name="T6" fmla="*/ 0 w 1872"/>
              <a:gd name="T7" fmla="*/ 725805000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1872"/>
              <a:gd name="T13" fmla="*/ 0 h 344"/>
              <a:gd name="T14" fmla="*/ 1872 w 187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72" h="344">
                <a:moveTo>
                  <a:pt x="1824" y="336"/>
                </a:moveTo>
                <a:cubicBezTo>
                  <a:pt x="1848" y="340"/>
                  <a:pt x="1872" y="344"/>
                  <a:pt x="1728" y="288"/>
                </a:cubicBezTo>
                <a:cubicBezTo>
                  <a:pt x="1584" y="232"/>
                  <a:pt x="1248" y="0"/>
                  <a:pt x="960" y="0"/>
                </a:cubicBezTo>
                <a:cubicBezTo>
                  <a:pt x="672" y="0"/>
                  <a:pt x="336" y="144"/>
                  <a:pt x="0" y="288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20" name="Freeform 28"/>
          <p:cNvSpPr>
            <a:spLocks/>
          </p:cNvSpPr>
          <p:nvPr/>
        </p:nvSpPr>
        <p:spPr bwMode="auto">
          <a:xfrm>
            <a:off x="5486400" y="3733800"/>
            <a:ext cx="3048000" cy="1066800"/>
          </a:xfrm>
          <a:custGeom>
            <a:avLst/>
            <a:gdLst>
              <a:gd name="T0" fmla="*/ 2147483647 w 1872"/>
              <a:gd name="T1" fmla="*/ 987901250 h 576"/>
              <a:gd name="T2" fmla="*/ 2147483647 w 1872"/>
              <a:gd name="T3" fmla="*/ 1811152292 h 576"/>
              <a:gd name="T4" fmla="*/ 0 w 1872"/>
              <a:gd name="T5" fmla="*/ 0 h 576"/>
              <a:gd name="T6" fmla="*/ 0 60000 65536"/>
              <a:gd name="T7" fmla="*/ 0 60000 65536"/>
              <a:gd name="T8" fmla="*/ 0 60000 65536"/>
              <a:gd name="T9" fmla="*/ 0 w 1872"/>
              <a:gd name="T10" fmla="*/ 0 h 576"/>
              <a:gd name="T11" fmla="*/ 1872 w 187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576">
                <a:moveTo>
                  <a:pt x="1872" y="288"/>
                </a:moveTo>
                <a:cubicBezTo>
                  <a:pt x="1572" y="432"/>
                  <a:pt x="1272" y="576"/>
                  <a:pt x="960" y="528"/>
                </a:cubicBezTo>
                <a:cubicBezTo>
                  <a:pt x="648" y="480"/>
                  <a:pt x="324" y="24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8" name="Line 26"/>
          <p:cNvSpPr>
            <a:spLocks noChangeShapeType="1"/>
          </p:cNvSpPr>
          <p:nvPr/>
        </p:nvSpPr>
        <p:spPr bwMode="auto">
          <a:xfrm flipH="1">
            <a:off x="5486400" y="2209800"/>
            <a:ext cx="762000" cy="1143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69925" y="1743075"/>
            <a:ext cx="2073275" cy="2066925"/>
            <a:chOff x="573" y="1578"/>
            <a:chExt cx="1306" cy="1302"/>
          </a:xfrm>
        </p:grpSpPr>
        <p:sp>
          <p:nvSpPr>
            <p:cNvPr id="61479" name="Line 38"/>
            <p:cNvSpPr>
              <a:spLocks noChangeShapeType="1"/>
            </p:cNvSpPr>
            <p:nvPr/>
          </p:nvSpPr>
          <p:spPr bwMode="auto">
            <a:xfrm>
              <a:off x="1344" y="1776"/>
              <a:ext cx="480" cy="67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80" name="Line 39"/>
            <p:cNvSpPr>
              <a:spLocks noChangeShapeType="1"/>
            </p:cNvSpPr>
            <p:nvPr/>
          </p:nvSpPr>
          <p:spPr bwMode="auto">
            <a:xfrm>
              <a:off x="1296" y="1776"/>
              <a:ext cx="384" cy="110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78" name="Text Box 37"/>
            <p:cNvSpPr txBox="1">
              <a:spLocks noChangeArrowheads="1"/>
            </p:cNvSpPr>
            <p:nvPr/>
          </p:nvSpPr>
          <p:spPr bwMode="auto">
            <a:xfrm>
              <a:off x="573" y="1578"/>
              <a:ext cx="1306" cy="2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en-US" altLang="zh-CN" sz="2400" dirty="0">
                  <a:solidFill>
                    <a:schemeClr val="accent5"/>
                  </a:solidFill>
                  <a:latin typeface="Arial" charset="0"/>
                  <a:ea typeface="宋体" charset="0"/>
                  <a:cs typeface="宋体" charset="0"/>
                </a:rPr>
                <a:t>Route export</a:t>
              </a:r>
            </a:p>
          </p:txBody>
        </p:sp>
      </p:grpSp>
      <p:sp>
        <p:nvSpPr>
          <p:cNvPr id="10" name="Freeform 9"/>
          <p:cNvSpPr/>
          <p:nvPr/>
        </p:nvSpPr>
        <p:spPr>
          <a:xfrm>
            <a:off x="1018158" y="3048000"/>
            <a:ext cx="7059042" cy="675826"/>
          </a:xfrm>
          <a:custGeom>
            <a:avLst/>
            <a:gdLst>
              <a:gd name="connsiteX0" fmla="*/ 0 w 7363842"/>
              <a:gd name="connsiteY0" fmla="*/ 229997 h 675826"/>
              <a:gd name="connsiteX1" fmla="*/ 2378048 w 7363842"/>
              <a:gd name="connsiteY1" fmla="*/ 581256 h 675826"/>
              <a:gd name="connsiteX2" fmla="*/ 5864050 w 7363842"/>
              <a:gd name="connsiteY2" fmla="*/ 327 h 675826"/>
              <a:gd name="connsiteX3" fmla="*/ 7363842 w 7363842"/>
              <a:gd name="connsiteY3" fmla="*/ 675826 h 67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3842" h="675826">
                <a:moveTo>
                  <a:pt x="0" y="229997"/>
                </a:moveTo>
                <a:cubicBezTo>
                  <a:pt x="700353" y="424765"/>
                  <a:pt x="1400706" y="619534"/>
                  <a:pt x="2378048" y="581256"/>
                </a:cubicBezTo>
                <a:cubicBezTo>
                  <a:pt x="3355390" y="542978"/>
                  <a:pt x="5033085" y="-15435"/>
                  <a:pt x="5864050" y="327"/>
                </a:cubicBezTo>
                <a:cubicBezTo>
                  <a:pt x="6695015" y="16089"/>
                  <a:pt x="7363842" y="675826"/>
                  <a:pt x="7363842" y="675826"/>
                </a:cubicBezTo>
              </a:path>
            </a:pathLst>
          </a:custGeom>
          <a:ln w="57150" cmpd="sng">
            <a:solidFill>
              <a:srgbClr val="D3A600"/>
            </a:solidFill>
            <a:prstDash val="dash"/>
            <a:headEnd type="none"/>
            <a:tailEnd type="triangle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7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7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7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7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79417" grpId="0" animBg="1"/>
      <p:bldP spid="1979424" grpId="0" animBg="1"/>
      <p:bldP spid="1979434" grpId="0" animBg="1"/>
      <p:bldP spid="1979419" grpId="0" animBg="1"/>
      <p:bldP spid="1979420" grpId="0" animBg="1"/>
      <p:bldP spid="197941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IGP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eBGP</a:t>
            </a:r>
            <a:r>
              <a:rPr lang="en-US" dirty="0"/>
              <a:t>: BGP sessions between border routers in different ASes</a:t>
            </a:r>
          </a:p>
          <a:p>
            <a:pPr lvl="1"/>
            <a:r>
              <a:rPr lang="en-US" dirty="0"/>
              <a:t>Learn routes to external destinations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iBGP</a:t>
            </a:r>
            <a:r>
              <a:rPr lang="en-US" dirty="0"/>
              <a:t>: BGP sessions between border routers and other routers within the same AS</a:t>
            </a:r>
          </a:p>
          <a:p>
            <a:pPr lvl="1"/>
            <a:r>
              <a:rPr lang="en-US" dirty="0"/>
              <a:t>Distribute externally learned routes internally</a:t>
            </a:r>
          </a:p>
          <a:p>
            <a:r>
              <a:rPr lang="en-US" dirty="0">
                <a:solidFill>
                  <a:schemeClr val="accent5"/>
                </a:solidFill>
              </a:rPr>
              <a:t>IGP</a:t>
            </a:r>
            <a:r>
              <a:rPr lang="en-US" dirty="0"/>
              <a:t>: “Interior Gateway Protocol” = Intra-domain routing protocol</a:t>
            </a:r>
          </a:p>
          <a:p>
            <a:pPr lvl="1"/>
            <a:r>
              <a:rPr lang="en-US" dirty="0"/>
              <a:t>Provide internal reachability </a:t>
            </a:r>
          </a:p>
          <a:p>
            <a:pPr lvl="1"/>
            <a:r>
              <a:rPr lang="en-US" dirty="0"/>
              <a:t>E.g., OSPF, RIP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IGP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routes to external destination using </a:t>
            </a:r>
            <a:r>
              <a:rPr lang="en-US" dirty="0" err="1"/>
              <a:t>eBGP</a:t>
            </a:r>
            <a:endParaRPr lang="en-US" dirty="0"/>
          </a:p>
          <a:p>
            <a:r>
              <a:rPr lang="en-US" dirty="0"/>
              <a:t>Distribute externally learned routes internally using </a:t>
            </a:r>
            <a:r>
              <a:rPr lang="en-US" dirty="0" err="1"/>
              <a:t>iBGP</a:t>
            </a:r>
            <a:endParaRPr lang="en-US" dirty="0"/>
          </a:p>
          <a:p>
            <a:r>
              <a:rPr lang="en-US" dirty="0"/>
              <a:t>Travel shortest path to egress using IGP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Network layer (lectures 12–15)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Intra-domain routing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Inter-domain routing</a:t>
            </a:r>
          </a:p>
          <a:p>
            <a:r>
              <a:rPr lang="en-US" dirty="0"/>
              <a:t>Link layer (lectures 17–</a:t>
            </a:r>
            <a:r>
              <a:rPr lang="en-US" altLang="zh-CN" dirty="0"/>
              <a:t>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four primary services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Framing</a:t>
            </a:r>
          </a:p>
          <a:p>
            <a:pPr lvl="2"/>
            <a:r>
              <a:rPr lang="en-US" dirty="0"/>
              <a:t>Encapsulates network layer data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Link access</a:t>
            </a:r>
          </a:p>
          <a:p>
            <a:pPr lvl="2"/>
            <a:r>
              <a:rPr lang="en-US" dirty="0"/>
              <a:t>Medium access control (MAC) protocol defines when to transmit frames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Reliable delivery</a:t>
            </a:r>
          </a:p>
          <a:p>
            <a:pPr lvl="2"/>
            <a:r>
              <a:rPr lang="en-US" dirty="0"/>
              <a:t>Primarily for mediums with high error rates (e.g., wireless)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Error detection and correction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review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what you’re expected to know at this point: key topics, important aspects of each</a:t>
            </a:r>
          </a:p>
          <a:p>
            <a:r>
              <a:rPr lang="en-US" dirty="0"/>
              <a:t>Not covered in review </a:t>
            </a:r>
            <a:r>
              <a:rPr lang="en-US" dirty="0">
                <a:solidFill>
                  <a:schemeClr val="accent5"/>
                </a:solidFill>
              </a:rPr>
              <a:t>does NOT imply </a:t>
            </a:r>
            <a:r>
              <a:rPr lang="en-US" dirty="0"/>
              <a:t>you don’t need to know it</a:t>
            </a:r>
          </a:p>
          <a:p>
            <a:pPr lvl="1"/>
            <a:r>
              <a:rPr lang="en-US" dirty="0"/>
              <a:t>But if it’s covered today, you should know it</a:t>
            </a:r>
          </a:p>
          <a:p>
            <a:r>
              <a:rPr lang="en-US" dirty="0"/>
              <a:t>Summarize, not explain</a:t>
            </a:r>
          </a:p>
          <a:p>
            <a:pPr lvl="1"/>
            <a:r>
              <a:rPr lang="en-US" dirty="0"/>
              <a:t>Stop me when you want to discuss something further!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vs. broadcast medium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Point-to-point</a:t>
            </a:r>
            <a:r>
              <a:rPr lang="en-US" dirty="0"/>
              <a:t>: dedicated pairwise communication</a:t>
            </a:r>
          </a:p>
          <a:p>
            <a:pPr lvl="1"/>
            <a:r>
              <a:rPr lang="en-US" dirty="0"/>
              <a:t>E.g., long-distance fiber link</a:t>
            </a:r>
          </a:p>
          <a:p>
            <a:pPr lvl="1"/>
            <a:r>
              <a:rPr lang="en-US" dirty="0"/>
              <a:t>E.g., Point-to-point link b/n Ethernet switch and host</a:t>
            </a:r>
          </a:p>
          <a:p>
            <a:r>
              <a:rPr lang="en-US" dirty="0">
                <a:solidFill>
                  <a:schemeClr val="accent5"/>
                </a:solidFill>
              </a:rPr>
              <a:t>Broadcast</a:t>
            </a:r>
            <a:r>
              <a:rPr lang="en-US" dirty="0"/>
              <a:t>: shared wire or medium</a:t>
            </a:r>
          </a:p>
          <a:p>
            <a:pPr lvl="1"/>
            <a:r>
              <a:rPr lang="en-US" dirty="0"/>
              <a:t>Traditional Ethernet (pre ~2000)</a:t>
            </a:r>
          </a:p>
          <a:p>
            <a:pPr lvl="1"/>
            <a:r>
              <a:rPr lang="en-US" dirty="0"/>
              <a:t>802.11 wireless LAN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MAC protocols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node has packet to send</a:t>
            </a:r>
          </a:p>
          <a:p>
            <a:pPr lvl="1"/>
            <a:r>
              <a:rPr lang="en-US" dirty="0"/>
              <a:t>Transmit at full channel data rate </a:t>
            </a:r>
            <a:r>
              <a:rPr lang="en-US" b="1" dirty="0"/>
              <a:t>w/o</a:t>
            </a:r>
            <a:r>
              <a:rPr lang="en-US" dirty="0"/>
              <a:t> coordination</a:t>
            </a:r>
          </a:p>
          <a:p>
            <a:r>
              <a:rPr lang="en-US" dirty="0"/>
              <a:t>Two or more transmitting nodes </a:t>
            </a:r>
            <a:r>
              <a:rPr lang="en-US" dirty="0">
                <a:sym typeface="Symbol" charset="0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collision</a:t>
            </a:r>
          </a:p>
          <a:p>
            <a:pPr lvl="1"/>
            <a:r>
              <a:rPr lang="en-US" dirty="0"/>
              <a:t>Data lost</a:t>
            </a:r>
          </a:p>
          <a:p>
            <a:r>
              <a:rPr lang="en-US" dirty="0"/>
              <a:t>Random access MAC protocol specifies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chemeClr val="accent5"/>
                </a:solidFill>
              </a:rPr>
              <a:t>detect </a:t>
            </a:r>
            <a:r>
              <a:rPr lang="en-US" dirty="0"/>
              <a:t>and </a:t>
            </a:r>
            <a:r>
              <a:rPr lang="en-US" dirty="0">
                <a:solidFill>
                  <a:schemeClr val="accent5"/>
                </a:solidFill>
              </a:rPr>
              <a:t>recover </a:t>
            </a:r>
            <a:r>
              <a:rPr lang="en-US" dirty="0"/>
              <a:t>from collisions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ALOHA and Slotted ALOHA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CSMA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CSMA/CD</a:t>
            </a:r>
            <a:r>
              <a:rPr lang="en-US" dirty="0"/>
              <a:t>, CSMA/CA (wireless)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CSMA (Carrier Sense Multiple Access)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CSMA: </a:t>
            </a:r>
            <a:r>
              <a:rPr lang="en-US" dirty="0">
                <a:solidFill>
                  <a:schemeClr val="accent5"/>
                </a:solidFill>
              </a:rPr>
              <a:t>listen before transmit</a:t>
            </a:r>
          </a:p>
          <a:p>
            <a:pPr lvl="1"/>
            <a:r>
              <a:rPr lang="en-US" dirty="0"/>
              <a:t>If channel sensed idle: transmit entire frame</a:t>
            </a:r>
          </a:p>
          <a:p>
            <a:pPr lvl="1"/>
            <a:r>
              <a:rPr lang="en-US" dirty="0"/>
              <a:t>If channel sensed busy, defer transmission </a:t>
            </a:r>
          </a:p>
          <a:p>
            <a:r>
              <a:rPr lang="en-US" dirty="0"/>
              <a:t>Human analogy: don’t interrupt others!</a:t>
            </a:r>
          </a:p>
          <a:p>
            <a:r>
              <a:rPr lang="en-US" dirty="0"/>
              <a:t>Does not eliminate all collisions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CSMA/CD (Collision Detection)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CSMA/CD: carrier sensing, deferral as in CSMA</a:t>
            </a:r>
          </a:p>
          <a:p>
            <a:pPr lvl="1"/>
            <a:r>
              <a:rPr lang="en-US" dirty="0"/>
              <a:t>Collisions detected within short time</a:t>
            </a:r>
          </a:p>
          <a:p>
            <a:pPr lvl="1"/>
            <a:r>
              <a:rPr lang="en-US" dirty="0"/>
              <a:t>Colliding transmissions aborted, reducing wastage </a:t>
            </a:r>
          </a:p>
          <a:p>
            <a:r>
              <a:rPr lang="en-US" dirty="0"/>
              <a:t>Collision detection easy in wired (broadcast) LANs</a:t>
            </a:r>
          </a:p>
          <a:p>
            <a:pPr lvl="1"/>
            <a:r>
              <a:rPr lang="en-US" dirty="0"/>
              <a:t>Compare transmitted, received signals</a:t>
            </a:r>
          </a:p>
          <a:p>
            <a:r>
              <a:rPr lang="en-US" dirty="0"/>
              <a:t>Collision detection difficult in wireless LANs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switched Ethernet?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Enables concurrent communication</a:t>
            </a:r>
          </a:p>
          <a:p>
            <a:pPr lvl="1"/>
            <a:r>
              <a:rPr lang="en-US" sz="2000" dirty="0"/>
              <a:t>Host A can talk to C, while B talks to D</a:t>
            </a:r>
          </a:p>
          <a:p>
            <a:pPr lvl="1"/>
            <a:r>
              <a:rPr lang="en-US" sz="2000" dirty="0"/>
              <a:t>No collisions and no need for CSMA/CD</a:t>
            </a:r>
          </a:p>
          <a:p>
            <a:pPr lvl="1"/>
            <a:r>
              <a:rPr lang="en-US" sz="2000" dirty="0"/>
              <a:t>No constraints on link lengths, etc.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873490" y="1723874"/>
            <a:ext cx="3344862" cy="3196500"/>
            <a:chOff x="2535238" y="1240544"/>
            <a:chExt cx="3344862" cy="3196500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952875" y="1728769"/>
            <a:ext cx="512763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1" name="Clip" r:id="rId4" imgW="1307948" imgH="1084823" progId="MS_ClipArt_Gallery.2">
                    <p:embed/>
                  </p:oleObj>
                </mc:Choice>
                <mc:Fallback>
                  <p:oleObj name="Clip" r:id="rId4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1728769"/>
                          <a:ext cx="512763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/>
          </p:nvGraphicFramePr>
          <p:xfrm>
            <a:off x="3983038" y="39893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" name="Clip" r:id="rId6" imgW="1307948" imgH="1084823" progId="MS_ClipArt_Gallery.2">
                    <p:embed/>
                  </p:oleObj>
                </mc:Choice>
                <mc:Fallback>
                  <p:oleObj name="Clip" r:id="rId6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038" y="39893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/>
          </p:nvGraphicFramePr>
          <p:xfrm>
            <a:off x="5367338" y="27574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" name="Clip" r:id="rId7" imgW="1307948" imgH="1084823" progId="MS_ClipArt_Gallery.2">
                    <p:embed/>
                  </p:oleObj>
                </mc:Choice>
                <mc:Fallback>
                  <p:oleObj name="Clip" r:id="rId7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338" y="27574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2535238" y="2768582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" name="Clip" r:id="rId8" imgW="1307948" imgH="1084823" progId="MS_ClipArt_Gallery.2">
                    <p:embed/>
                  </p:oleObj>
                </mc:Choice>
                <mc:Fallback>
                  <p:oleObj name="Clip" r:id="rId8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2768582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017838" y="2911457"/>
              <a:ext cx="153987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5273675" y="2911457"/>
              <a:ext cx="153988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4194175" y="2168507"/>
              <a:ext cx="120650" cy="2079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202113" y="3795694"/>
              <a:ext cx="120650" cy="2079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3171825" y="2967019"/>
              <a:ext cx="8429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240213" y="2379644"/>
              <a:ext cx="0" cy="487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 flipH="1">
              <a:off x="4403725" y="2967019"/>
              <a:ext cx="852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4240213" y="3087669"/>
              <a:ext cx="11112" cy="687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989978" y="3244127"/>
              <a:ext cx="11122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dirty="0">
                  <a:latin typeface="+mn-lt"/>
                </a:rPr>
                <a:t>Ethernet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switch</a:t>
              </a: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25850" y="3111482"/>
              <a:ext cx="355600" cy="231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2584319" y="22902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A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075610" y="12405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B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5470299" y="2289153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C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4532313" y="3936982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D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06237" y="2745465"/>
              <a:ext cx="459679" cy="45967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switches are “self learning”</a:t>
            </a:r>
            <a:endParaRPr lang="en-US" dirty="0"/>
          </a:p>
        </p:txBody>
      </p:sp>
      <p:sp>
        <p:nvSpPr>
          <p:cNvPr id="665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packet arrives:</a:t>
            </a:r>
          </a:p>
          <a:p>
            <a:pPr lvl="1"/>
            <a:r>
              <a:rPr lang="en-US" dirty="0"/>
              <a:t>Inspect source MAC address, associate with incoming port</a:t>
            </a:r>
          </a:p>
          <a:p>
            <a:pPr lvl="1"/>
            <a:r>
              <a:rPr lang="en-US" dirty="0"/>
              <a:t>Store mapping in the switch table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accent5"/>
                </a:solidFill>
              </a:rPr>
              <a:t>time-to-live</a:t>
            </a:r>
            <a:r>
              <a:rPr lang="en-US" dirty="0"/>
              <a:t> field to eventually forget mapping</a:t>
            </a:r>
          </a:p>
        </p:txBody>
      </p:sp>
      <p:sp>
        <p:nvSpPr>
          <p:cNvPr id="66569" name="Rectangle 4"/>
          <p:cNvSpPr>
            <a:spLocks noChangeArrowheads="1"/>
          </p:cNvSpPr>
          <p:nvPr/>
        </p:nvSpPr>
        <p:spPr bwMode="auto">
          <a:xfrm>
            <a:off x="3975100" y="5227638"/>
            <a:ext cx="355600" cy="88900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3968750" y="3946525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Clip" r:id="rId4" imgW="1307948" imgH="1084823" progId="MS_ClipArt_Gallery.2">
                  <p:embed/>
                </p:oleObj>
              </mc:Choice>
              <mc:Fallback>
                <p:oleObj name="Clip" r:id="rId4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3946525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3998913" y="62071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Clip" r:id="rId6" imgW="1307948" imgH="1084823" progId="MS_ClipArt_Gallery.2">
                  <p:embed/>
                </p:oleObj>
              </mc:Choice>
              <mc:Fallback>
                <p:oleObj name="Clip" r:id="rId6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62071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83213" y="49752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Clip" r:id="rId7" imgW="1307948" imgH="1084823" progId="MS_ClipArt_Gallery.2">
                  <p:embed/>
                </p:oleObj>
              </mc:Choice>
              <mc:Fallback>
                <p:oleObj name="Clip" r:id="rId7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49752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551113" y="4986338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" name="Clip" r:id="rId8" imgW="1307948" imgH="1084823" progId="MS_ClipArt_Gallery.2">
                  <p:embed/>
                </p:oleObj>
              </mc:Choice>
              <mc:Fallback>
                <p:oleObj name="Clip" r:id="rId8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4986338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Rectangle 9"/>
          <p:cNvSpPr>
            <a:spLocks noChangeArrowheads="1"/>
          </p:cNvSpPr>
          <p:nvPr/>
        </p:nvSpPr>
        <p:spPr bwMode="auto">
          <a:xfrm>
            <a:off x="3033713" y="5129213"/>
            <a:ext cx="153987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0"/>
          <p:cNvSpPr>
            <a:spLocks noChangeArrowheads="1"/>
          </p:cNvSpPr>
          <p:nvPr/>
        </p:nvSpPr>
        <p:spPr bwMode="auto">
          <a:xfrm>
            <a:off x="5289550" y="5129213"/>
            <a:ext cx="153988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Rectangle 11"/>
          <p:cNvSpPr>
            <a:spLocks noChangeArrowheads="1"/>
          </p:cNvSpPr>
          <p:nvPr/>
        </p:nvSpPr>
        <p:spPr bwMode="auto">
          <a:xfrm>
            <a:off x="4210050" y="4386263"/>
            <a:ext cx="1206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Rectangle 12"/>
          <p:cNvSpPr>
            <a:spLocks noChangeArrowheads="1"/>
          </p:cNvSpPr>
          <p:nvPr/>
        </p:nvSpPr>
        <p:spPr bwMode="auto">
          <a:xfrm>
            <a:off x="4217988" y="6013450"/>
            <a:ext cx="120650" cy="207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>
            <a:off x="3187700" y="5184775"/>
            <a:ext cx="842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>
            <a:off x="4256088" y="4597400"/>
            <a:ext cx="0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4419600" y="5184775"/>
            <a:ext cx="852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7" name="Line 16"/>
          <p:cNvSpPr>
            <a:spLocks noChangeShapeType="1"/>
          </p:cNvSpPr>
          <p:nvPr/>
        </p:nvSpPr>
        <p:spPr bwMode="auto">
          <a:xfrm flipV="1">
            <a:off x="4256088" y="5305425"/>
            <a:ext cx="11112" cy="68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8" name="Text Box 17"/>
          <p:cNvSpPr txBox="1">
            <a:spLocks noChangeArrowheads="1"/>
          </p:cNvSpPr>
          <p:nvPr/>
        </p:nvSpPr>
        <p:spPr bwMode="auto">
          <a:xfrm>
            <a:off x="2090738" y="49260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A</a:t>
            </a:r>
          </a:p>
        </p:txBody>
      </p:sp>
      <p:sp>
        <p:nvSpPr>
          <p:cNvPr id="66579" name="Text Box 18"/>
          <p:cNvSpPr txBox="1">
            <a:spLocks noChangeArrowheads="1"/>
          </p:cNvSpPr>
          <p:nvPr/>
        </p:nvSpPr>
        <p:spPr bwMode="auto">
          <a:xfrm>
            <a:off x="4587875" y="388937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B</a:t>
            </a:r>
          </a:p>
        </p:txBody>
      </p:sp>
      <p:sp>
        <p:nvSpPr>
          <p:cNvPr id="66580" name="Text Box 19"/>
          <p:cNvSpPr txBox="1">
            <a:spLocks noChangeArrowheads="1"/>
          </p:cNvSpPr>
          <p:nvPr/>
        </p:nvSpPr>
        <p:spPr bwMode="auto">
          <a:xfrm>
            <a:off x="6008688" y="49641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C</a:t>
            </a:r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4548188" y="61547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D</a:t>
            </a:r>
          </a:p>
        </p:txBody>
      </p:sp>
      <p:sp>
        <p:nvSpPr>
          <p:cNvPr id="66582" name="Rectangle 21"/>
          <p:cNvSpPr>
            <a:spLocks noChangeArrowheads="1"/>
          </p:cNvSpPr>
          <p:nvPr/>
        </p:nvSpPr>
        <p:spPr bwMode="auto">
          <a:xfrm>
            <a:off x="3421063" y="4927600"/>
            <a:ext cx="460375" cy="1539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22"/>
          <p:cNvSpPr>
            <a:spLocks noChangeArrowheads="1"/>
          </p:cNvSpPr>
          <p:nvPr/>
        </p:nvSpPr>
        <p:spPr bwMode="auto">
          <a:xfrm>
            <a:off x="3727450" y="4927600"/>
            <a:ext cx="153988" cy="1539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457200" y="3886200"/>
            <a:ext cx="2814638" cy="707886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Packet tells switch how to reach A.</a:t>
            </a:r>
          </a:p>
        </p:txBody>
      </p:sp>
      <p:sp>
        <p:nvSpPr>
          <p:cNvPr id="66585" name="Line 24"/>
          <p:cNvSpPr>
            <a:spLocks noChangeShapeType="1"/>
          </p:cNvSpPr>
          <p:nvPr/>
        </p:nvSpPr>
        <p:spPr bwMode="auto">
          <a:xfrm>
            <a:off x="3227388" y="4695825"/>
            <a:ext cx="69215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 and DHCP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layer discovery protocols</a:t>
            </a:r>
          </a:p>
          <a:p>
            <a:pPr lvl="1"/>
            <a:r>
              <a:rPr lang="en-US" dirty="0"/>
              <a:t>ARP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Address Resolution Protocol</a:t>
            </a:r>
          </a:p>
          <a:p>
            <a:pPr lvl="1"/>
            <a:r>
              <a:rPr lang="en-US" dirty="0"/>
              <a:t>DHCP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Dynamic Host Configuration Protocol</a:t>
            </a:r>
          </a:p>
          <a:p>
            <a:pPr lvl="1"/>
            <a:r>
              <a:rPr lang="en-US" dirty="0"/>
              <a:t>Confined to a single local-area network (LAN) </a:t>
            </a:r>
          </a:p>
          <a:p>
            <a:pPr lvl="1"/>
            <a:r>
              <a:rPr lang="en-US" dirty="0"/>
              <a:t>Rely on broadcast capability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in both ARP and DHCP</a:t>
            </a:r>
          </a:p>
        </p:txBody>
      </p:sp>
      <p:sp>
        <p:nvSpPr>
          <p:cNvPr id="92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Broadcasting</a:t>
            </a:r>
            <a:r>
              <a:rPr lang="en-US" dirty="0"/>
              <a:t>: Can use broadcast to make contact</a:t>
            </a:r>
          </a:p>
          <a:p>
            <a:pPr lvl="1"/>
            <a:r>
              <a:rPr lang="en-US" dirty="0"/>
              <a:t>Scalable because of limited size</a:t>
            </a:r>
          </a:p>
          <a:p>
            <a:r>
              <a:rPr lang="en-US" dirty="0">
                <a:solidFill>
                  <a:schemeClr val="accent5"/>
                </a:solidFill>
              </a:rPr>
              <a:t>Caching</a:t>
            </a:r>
            <a:r>
              <a:rPr lang="en-US" dirty="0"/>
              <a:t>: remember the past for a while</a:t>
            </a:r>
          </a:p>
          <a:p>
            <a:pPr lvl="1"/>
            <a:r>
              <a:rPr lang="en-US" dirty="0"/>
              <a:t>Store the information you learn to reduce overhead</a:t>
            </a:r>
          </a:p>
          <a:p>
            <a:r>
              <a:rPr lang="en-US" dirty="0">
                <a:solidFill>
                  <a:schemeClr val="accent5"/>
                </a:solidFill>
              </a:rPr>
              <a:t>Soft state</a:t>
            </a:r>
            <a:r>
              <a:rPr lang="en-US" dirty="0"/>
              <a:t>: eventually forget the past</a:t>
            </a:r>
          </a:p>
          <a:p>
            <a:pPr lvl="1"/>
            <a:r>
              <a:rPr lang="en-US" dirty="0"/>
              <a:t>Associate a time-to-live field with the information</a:t>
            </a:r>
          </a:p>
          <a:p>
            <a:pPr lvl="1"/>
            <a:r>
              <a:rPr lang="en-US" dirty="0"/>
              <a:t>… and either refresh or discard the information</a:t>
            </a:r>
          </a:p>
          <a:p>
            <a:pPr lvl="1"/>
            <a:r>
              <a:rPr lang="en-US" dirty="0"/>
              <a:t>Key for robustness in the face of unpredictable 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Protocol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host maintains an ARP table</a:t>
            </a:r>
          </a:p>
          <a:p>
            <a:pPr lvl="1"/>
            <a:r>
              <a:rPr lang="en-US" dirty="0"/>
              <a:t>List of (IP address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MAC address) pairs</a:t>
            </a:r>
          </a:p>
          <a:p>
            <a:r>
              <a:rPr lang="en-US" dirty="0"/>
              <a:t>Consult the table when sending a packet</a:t>
            </a:r>
          </a:p>
          <a:p>
            <a:pPr lvl="1"/>
            <a:r>
              <a:rPr lang="en-US" dirty="0"/>
              <a:t>Map dest. IP address to dest. MAC address</a:t>
            </a:r>
          </a:p>
          <a:p>
            <a:pPr lvl="1"/>
            <a:r>
              <a:rPr lang="en-US" dirty="0"/>
              <a:t>Encapsulate (IP) data packet with MAC header; xmit</a:t>
            </a:r>
          </a:p>
          <a:p>
            <a:r>
              <a:rPr lang="en-US" dirty="0">
                <a:solidFill>
                  <a:schemeClr val="accent5"/>
                </a:solidFill>
              </a:rPr>
              <a:t>What if IP address not in the table?</a:t>
            </a:r>
          </a:p>
          <a:p>
            <a:pPr lvl="1"/>
            <a:r>
              <a:rPr lang="en-US" dirty="0"/>
              <a:t>Sender broadcasts: Who has IP address 1.2.3.156?</a:t>
            </a:r>
          </a:p>
          <a:p>
            <a:pPr lvl="1"/>
            <a:r>
              <a:rPr lang="en-US" dirty="0"/>
              <a:t>Receiver replies: MAC address 58-23-D7-FA-20-B0</a:t>
            </a:r>
          </a:p>
          <a:p>
            <a:pPr lvl="1"/>
            <a:r>
              <a:rPr lang="en-US" dirty="0"/>
              <a:t>Sender caches result in its ARP table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6777"/>
            <a:ext cx="8229600" cy="4411662"/>
          </a:xfrm>
        </p:spPr>
        <p:txBody>
          <a:bodyPr/>
          <a:lstStyle/>
          <a:p>
            <a:r>
              <a:rPr lang="en-US" sz="2400" dirty="0">
                <a:cs typeface="Arial" charset="0"/>
              </a:rPr>
              <a:t>Look up the MAC address of the first hop router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1.2.3.48 uses ARP to find MAC address for first-hop router </a:t>
            </a:r>
            <a:r>
              <a:rPr lang="en-US" sz="2000" b="1" dirty="0">
                <a:solidFill>
                  <a:schemeClr val="accent5"/>
                </a:solidFill>
                <a:ea typeface="Arial" charset="0"/>
                <a:cs typeface="Arial" charset="0"/>
              </a:rPr>
              <a:t>1.2.3.19</a:t>
            </a: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 rather than ultimate destination IP address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rial" charset="0"/>
                <a:cs typeface="Arial" charset="0"/>
              </a:rPr>
              <a:t>How does the red host know the destination is not local?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Uses netmask (discovered via DHCP)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rial" charset="0"/>
                <a:cs typeface="Arial" charset="0"/>
              </a:rPr>
              <a:t>How does the red host know about 1.2.3.19?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Also DHCP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1.2.3.0/24 (255.255.255.0)</a:t>
              </a: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982912" y="1829271"/>
            <a:ext cx="5322888" cy="4487875"/>
            <a:chOff x="2839" y="1373"/>
            <a:chExt cx="3353" cy="2827"/>
          </a:xfrm>
        </p:grpSpPr>
        <p:sp>
          <p:nvSpPr>
            <p:cNvPr id="57351" name="Oval 36"/>
            <p:cNvSpPr>
              <a:spLocks noChangeArrowheads="1"/>
            </p:cNvSpPr>
            <p:nvPr/>
          </p:nvSpPr>
          <p:spPr bwMode="auto">
            <a:xfrm>
              <a:off x="2839" y="3959"/>
              <a:ext cx="791" cy="241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2" name="Oval 37"/>
            <p:cNvSpPr>
              <a:spLocks noChangeArrowheads="1"/>
            </p:cNvSpPr>
            <p:nvPr/>
          </p:nvSpPr>
          <p:spPr bwMode="auto">
            <a:xfrm>
              <a:off x="5424" y="1373"/>
              <a:ext cx="768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7353" name="AutoShape 38"/>
            <p:cNvCxnSpPr>
              <a:cxnSpLocks noChangeShapeType="1"/>
              <a:stCxn id="57352" idx="4"/>
              <a:endCxn id="57351" idx="0"/>
            </p:cNvCxnSpPr>
            <p:nvPr/>
          </p:nvCxnSpPr>
          <p:spPr bwMode="auto">
            <a:xfrm flipH="1">
              <a:off x="3235" y="1613"/>
              <a:ext cx="2573" cy="2346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355608" y="2896178"/>
            <a:ext cx="3073400" cy="1825639"/>
            <a:chOff x="2631" y="1752"/>
            <a:chExt cx="1936" cy="1150"/>
          </a:xfrm>
        </p:grpSpPr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2631" y="2664"/>
              <a:ext cx="1936" cy="238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3463" y="1752"/>
              <a:ext cx="740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AutoShape 38"/>
            <p:cNvCxnSpPr>
              <a:cxnSpLocks noChangeShapeType="1"/>
              <a:stCxn id="49" idx="4"/>
              <a:endCxn id="48" idx="0"/>
            </p:cNvCxnSpPr>
            <p:nvPr/>
          </p:nvCxnSpPr>
          <p:spPr bwMode="auto">
            <a:xfrm flipH="1">
              <a:off x="3599" y="1992"/>
              <a:ext cx="234" cy="672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destination is remote?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networking stack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924800" cy="1181099"/>
          </a:xfrm>
        </p:spPr>
        <p:txBody>
          <a:bodyPr/>
          <a:lstStyle/>
          <a:p>
            <a:r>
              <a:rPr lang="en-US" dirty="0"/>
              <a:t>Lower three layers implemented everywhere</a:t>
            </a:r>
          </a:p>
          <a:p>
            <a:r>
              <a:rPr lang="en-US" dirty="0"/>
              <a:t>Top two layers implemented only at hosts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9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6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7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8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80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1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791403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9539"/>
            <a:ext cx="8229600" cy="4058900"/>
          </a:xfrm>
        </p:spPr>
        <p:txBody>
          <a:bodyPr/>
          <a:lstStyle/>
          <a:p>
            <a:r>
              <a:rPr lang="en-US" sz="2400" dirty="0">
                <a:cs typeface="Arial" charset="0"/>
              </a:rPr>
              <a:t>Describe</a:t>
            </a:r>
            <a:r>
              <a:rPr lang="en-US" sz="2400" dirty="0">
                <a:ea typeface="Arial" charset="0"/>
                <a:cs typeface="Arial" charset="0"/>
              </a:rPr>
              <a:t> the process for </a:t>
            </a:r>
            <a:r>
              <a:rPr lang="en-US" sz="2400">
                <a:ea typeface="Arial" charset="0"/>
                <a:cs typeface="Arial" charset="0"/>
              </a:rPr>
              <a:t>1.2.3.48 to </a:t>
            </a:r>
            <a:r>
              <a:rPr lang="en-US" sz="2400" dirty="0">
                <a:ea typeface="Arial" charset="0"/>
                <a:cs typeface="Arial" charset="0"/>
              </a:rPr>
              <a:t>access </a:t>
            </a:r>
            <a:r>
              <a:rPr lang="en-US" sz="2400" dirty="0" err="1">
                <a:ea typeface="Arial" charset="0"/>
                <a:cs typeface="Arial" charset="0"/>
              </a:rPr>
              <a:t>www.foo.com</a:t>
            </a:r>
            <a:r>
              <a:rPr lang="en-US" sz="2400" dirty="0">
                <a:ea typeface="Arial" charset="0"/>
                <a:cs typeface="Arial" charset="0"/>
              </a:rPr>
              <a:t> hosted on 5.6.7.10</a:t>
            </a: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1.2.3.0/24 (255.255.255.0)</a:t>
              </a: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Network layer (lectures 12–15)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Intra-domain routing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Inter-domain routing</a:t>
            </a:r>
          </a:p>
          <a:p>
            <a:r>
              <a:rPr lang="en-US" dirty="0">
                <a:solidFill>
                  <a:schemeClr val="accent3"/>
                </a:solidFill>
              </a:rPr>
              <a:t>Link layer (lectures 17–</a:t>
            </a:r>
            <a:r>
              <a:rPr lang="en-US" altLang="zh-CN" dirty="0">
                <a:solidFill>
                  <a:schemeClr val="accent3"/>
                </a:solidFill>
              </a:rPr>
              <a:t>18</a:t>
            </a:r>
            <a:r>
              <a:rPr lang="en-US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6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Specific Processors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16964" y="2308248"/>
            <a:ext cx="1328697" cy="2861037"/>
            <a:chOff x="555952" y="1934664"/>
            <a:chExt cx="1771596" cy="3814715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680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77159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Java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981371" y="2308249"/>
            <a:ext cx="1309953" cy="2859408"/>
            <a:chOff x="2641828" y="1934664"/>
            <a:chExt cx="174660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7057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45766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OpenCL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473979" y="2120215"/>
            <a:ext cx="1351526" cy="3046194"/>
            <a:chOff x="4631971" y="1683953"/>
            <a:chExt cx="1802034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654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1971" y="1683953"/>
              <a:ext cx="1721925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Signal 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Matlab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2088536"/>
            <a:ext cx="3111815" cy="3040257"/>
            <a:chOff x="6813580" y="1641714"/>
            <a:chExt cx="4149086" cy="4053675"/>
          </a:xfrm>
        </p:grpSpPr>
        <p:sp>
          <p:nvSpPr>
            <p:cNvPr id="30" name="TextBox 29"/>
            <p:cNvSpPr txBox="1"/>
            <p:nvPr/>
          </p:nvSpPr>
          <p:spPr>
            <a:xfrm>
              <a:off x="6933153" y="1641714"/>
              <a:ext cx="14580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Machine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236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>
                  <a:solidFill>
                    <a:prstClr val="black"/>
                  </a:solidFill>
                </a:rPr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0"/>
              <a:ext cx="6266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prstClr val="black"/>
                  </a:solidFill>
                </a:rPr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prstClr val="black"/>
                    </a:solidFill>
                  </a:rPr>
                  <a:t>TensorFlow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10301289" y="5226316"/>
              <a:ext cx="66137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PISA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24220" y="2300755"/>
            <a:ext cx="139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Networking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7960270" y="3250114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327735" y="2841973"/>
            <a:ext cx="1279726" cy="793151"/>
            <a:chOff x="1136522" y="2646297"/>
            <a:chExt cx="1706301" cy="1057534"/>
          </a:xfrm>
        </p:grpSpPr>
        <p:sp>
          <p:nvSpPr>
            <p:cNvPr id="66" name="Rounded Rectangle 6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P4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Compiler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538514" y="2917420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5B9BD5">
                    <a:lumMod val="60000"/>
                    <a:lumOff val="40000"/>
                  </a:srgbClr>
                </a:solidFill>
              </a:rPr>
              <a:t>&gt;&gt;&gt;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893947" y="3970180"/>
            <a:ext cx="1992701" cy="662264"/>
            <a:chOff x="4388696" y="5253651"/>
            <a:chExt cx="2656935" cy="883018"/>
          </a:xfrm>
        </p:grpSpPr>
        <p:grpSp>
          <p:nvGrpSpPr>
            <p:cNvPr id="46" name="Group 45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63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8" name="Freeform 167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5" name="Freeform 16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58311" rIns="116621" bIns="58311" rtlCol="0" anchor="ctr"/>
            <a:lstStyle/>
            <a:p>
              <a:pPr algn="ctr"/>
              <a:endParaRPr lang="en-US" sz="1125" dirty="0">
                <a:solidFill>
                  <a:srgbClr val="000000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rapezoid 134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Trapezoid 135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Trapezoid 136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Trapezoid 137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Trapezoid 138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Trapezoid 139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Trapezoid 103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85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82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837448"/>
            <a:ext cx="8254093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PISA: Protocol Independent Switch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0F19B-68EA-B340-A4BB-C1F18F625C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3115139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0" y="3120420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2" y="3126619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3135579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1" y="3352812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2" y="3359628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3316883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3191664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solidFill>
                  <a:prstClr val="white"/>
                </a:solidFill>
              </a:endParaRPr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2" y="3208333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1" y="3210591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6" y="3231856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sp>
        <p:nvSpPr>
          <p:cNvPr id="394" name="TextBox 393"/>
          <p:cNvSpPr txBox="1"/>
          <p:nvPr/>
        </p:nvSpPr>
        <p:spPr>
          <a:xfrm>
            <a:off x="1666792" y="2846200"/>
            <a:ext cx="2008004" cy="313270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r>
              <a:rPr lang="en-US" sz="1500" dirty="0" err="1">
                <a:solidFill>
                  <a:prstClr val="black"/>
                </a:solidFill>
              </a:rPr>
              <a:t>Match+Action</a:t>
            </a:r>
            <a:endParaRPr lang="en-US" sz="1500" dirty="0">
              <a:solidFill>
                <a:prstClr val="black"/>
              </a:solidFill>
            </a:endParaRPr>
          </a:p>
        </p:txBody>
      </p:sp>
      <p:grpSp>
        <p:nvGrpSpPr>
          <p:cNvPr id="395" name="Group 394"/>
          <p:cNvGrpSpPr/>
          <p:nvPr/>
        </p:nvGrpSpPr>
        <p:grpSpPr>
          <a:xfrm>
            <a:off x="7479414" y="4048386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0" y="3920029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3935749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>
            <a:off x="5664394" y="3944366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4" y="3944710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3914703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7988" y="3175191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422212" y="3175715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</a:rPr>
              <a:t>ALU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16200000">
            <a:off x="239128" y="3704359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440" y="1981200"/>
            <a:ext cx="2192781" cy="984332"/>
            <a:chOff x="28587" y="1086858"/>
            <a:chExt cx="2923708" cy="1312443"/>
          </a:xfrm>
        </p:grpSpPr>
        <p:sp>
          <p:nvSpPr>
            <p:cNvPr id="6" name="TextBox 5"/>
            <p:cNvSpPr txBox="1"/>
            <p:nvPr/>
          </p:nvSpPr>
          <p:spPr>
            <a:xfrm>
              <a:off x="28587" y="1086858"/>
              <a:ext cx="29237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which 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headers are recognized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120" idx="3"/>
            </p:cNvCxnSpPr>
            <p:nvPr/>
          </p:nvCxnSpPr>
          <p:spPr>
            <a:xfrm flipH="1">
              <a:off x="1482799" y="1763966"/>
              <a:ext cx="7643" cy="635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24001" y="1986189"/>
            <a:ext cx="5345375" cy="1025834"/>
            <a:chOff x="2298668" y="1093510"/>
            <a:chExt cx="7127166" cy="136777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5668147" y="-1296398"/>
              <a:ext cx="388208" cy="7127166"/>
            </a:xfrm>
            <a:prstGeom prst="rightBrace">
              <a:avLst>
                <a:gd name="adj1" fmla="val 30766"/>
                <a:gd name="adj2" fmla="val 489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7336" y="1093510"/>
              <a:ext cx="491604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what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tables are needed and how packets are processed</a:t>
              </a:r>
            </a:p>
          </p:txBody>
        </p:sp>
        <p:cxnSp>
          <p:nvCxnSpPr>
            <p:cNvPr id="125" name="Straight Arrow Connector 124"/>
            <p:cNvCxnSpPr>
              <a:stCxn id="124" idx="2"/>
              <a:endCxn id="9" idx="1"/>
            </p:cNvCxnSpPr>
            <p:nvPr/>
          </p:nvCxnSpPr>
          <p:spPr>
            <a:xfrm>
              <a:off x="5785360" y="1770618"/>
              <a:ext cx="4339" cy="302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098622" y="5065754"/>
            <a:ext cx="68763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</a:rPr>
              <a:t>All stages </a:t>
            </a:r>
            <a:r>
              <a:rPr lang="en-US" sz="2100">
                <a:solidFill>
                  <a:prstClr val="black"/>
                </a:solidFill>
              </a:rPr>
              <a:t>are identical – makes PISA a good “compiler target”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7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119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856774"/>
            <a:ext cx="9119162" cy="99417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b="1" dirty="0"/>
              <a:t>ummary of </a:t>
            </a:r>
            <a:r>
              <a:rPr lang="en-US" b="1" dirty="0" err="1"/>
              <a:t>Programamable</a:t>
            </a:r>
            <a:r>
              <a:rPr lang="en-US" b="1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1805226"/>
            <a:ext cx="8149590" cy="3426489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speed: We can now make programmable switch chips as fast as fixed ones.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technology: The difference in chip area and power between “programmable” and “fixed function” is going away.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complexity: There are now too many protocols to correctly hard-code in silicon.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New ideas: Beautiful new ideas are owned by the programmer, not the chip designer.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Level playing field: Lets us create a solid platform, an abstraction layer, upon which more will be built</a:t>
            </a:r>
          </a:p>
          <a:p>
            <a:pPr marL="385763" indent="-385763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3546" y="6172200"/>
            <a:ext cx="30360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prstClr val="black"/>
                </a:solidFill>
              </a:rPr>
              <a:t>To learn more, visit P4.org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 characteristics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important differences from wired link …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Decreased signal strength</a:t>
            </a:r>
            <a:r>
              <a:rPr lang="en-US" dirty="0"/>
              <a:t>: Radio signal attenuates as it propagates through matter (path loss)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Multipath propagation</a:t>
            </a:r>
            <a:r>
              <a:rPr lang="en-US" dirty="0"/>
              <a:t>: Radio signal reflects off objects ground, arriving a</a:t>
            </a:r>
            <a:r>
              <a:rPr lang="en-US" altLang="zh-CN" dirty="0"/>
              <a:t>t</a:t>
            </a:r>
            <a:r>
              <a:rPr lang="en-US" dirty="0"/>
              <a:t> destination at slightly different times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Interference from other sources</a:t>
            </a:r>
            <a:r>
              <a:rPr lang="en-US" dirty="0"/>
              <a:t>: Standardized wireless network frequencies (e.g., 2.4 GHz) shared by other devices (e.g., phone); devices (motors) interfere as well</a:t>
            </a:r>
          </a:p>
          <a:p>
            <a:r>
              <a:rPr lang="en-US" dirty="0"/>
              <a:t>… make communication across (even a point-to-point) wireless link much more </a:t>
            </a:r>
            <a:r>
              <a:rPr lang="ja-JP" altLang="en-US" dirty="0"/>
              <a:t>“</a:t>
            </a:r>
            <a:r>
              <a:rPr lang="en-US" dirty="0"/>
              <a:t>difficult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network characteristics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wireless senders and receivers create many problems</a:t>
            </a:r>
          </a:p>
          <a:p>
            <a:pPr lvl="1"/>
            <a:r>
              <a:rPr lang="en-US" dirty="0"/>
              <a:t>Multiple access issues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Hidden terminal problem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A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C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A, C can not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Hence, A, C are unaware of their interference at B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29200" y="1600200"/>
            <a:ext cx="3203575" cy="1828495"/>
            <a:chOff x="698500" y="2413000"/>
            <a:chExt cx="3203575" cy="1828495"/>
          </a:xfrm>
        </p:grpSpPr>
        <p:grpSp>
          <p:nvGrpSpPr>
            <p:cNvPr id="10" name="Group 356"/>
            <p:cNvGrpSpPr>
              <a:grpSpLocks/>
            </p:cNvGrpSpPr>
            <p:nvPr/>
          </p:nvGrpSpPr>
          <p:grpSpPr bwMode="auto">
            <a:xfrm>
              <a:off x="2163763" y="2570163"/>
              <a:ext cx="627062" cy="642937"/>
              <a:chOff x="313" y="1497"/>
              <a:chExt cx="1152" cy="1014"/>
            </a:xfrm>
          </p:grpSpPr>
          <p:pic>
            <p:nvPicPr>
              <p:cNvPr id="23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98500" y="241300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 flipV="1">
              <a:off x="2019027" y="3627437"/>
              <a:ext cx="951186" cy="3317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2644775" y="3148013"/>
              <a:ext cx="407988" cy="322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1090613" y="3798888"/>
              <a:ext cx="3508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3563938" y="3292475"/>
              <a:ext cx="3381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2741613" y="2587625"/>
              <a:ext cx="3508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/>
            <p:cNvGrpSpPr>
              <a:grpSpLocks/>
            </p:cNvGrpSpPr>
            <p:nvPr/>
          </p:nvGrpSpPr>
          <p:grpSpPr bwMode="auto">
            <a:xfrm>
              <a:off x="2925763" y="3119438"/>
              <a:ext cx="627062" cy="642937"/>
              <a:chOff x="313" y="1497"/>
              <a:chExt cx="1152" cy="1014"/>
            </a:xfrm>
          </p:grpSpPr>
          <p:pic>
            <p:nvPicPr>
              <p:cNvPr id="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/>
            <p:cNvGrpSpPr>
              <a:grpSpLocks/>
            </p:cNvGrpSpPr>
            <p:nvPr/>
          </p:nvGrpSpPr>
          <p:grpSpPr bwMode="auto">
            <a:xfrm>
              <a:off x="1401763" y="3260725"/>
              <a:ext cx="627062" cy="980770"/>
              <a:chOff x="313" y="1497"/>
              <a:chExt cx="1152" cy="1543"/>
            </a:xfrm>
          </p:grpSpPr>
          <p:pic>
            <p:nvPicPr>
              <p:cNvPr id="1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2256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4738884" y="3738562"/>
            <a:ext cx="3712153" cy="2263775"/>
            <a:chOff x="4943475" y="2124075"/>
            <a:chExt cx="3712153" cy="2263775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4943475" y="2292350"/>
              <a:ext cx="33214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/>
            <p:cNvSpPr txBox="1">
              <a:spLocks noChangeArrowheads="1"/>
            </p:cNvSpPr>
            <p:nvPr/>
          </p:nvSpPr>
          <p:spPr bwMode="auto">
            <a:xfrm>
              <a:off x="6853238" y="2289175"/>
              <a:ext cx="3286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8034338" y="2332038"/>
              <a:ext cx="35083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/>
            <p:cNvSpPr txBox="1">
              <a:spLocks noChangeArrowheads="1"/>
            </p:cNvSpPr>
            <p:nvPr/>
          </p:nvSpPr>
          <p:spPr bwMode="auto">
            <a:xfrm>
              <a:off x="5016500" y="3119438"/>
              <a:ext cx="106952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>
              <a:off x="5078413" y="4148138"/>
              <a:ext cx="3263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5024438" y="2968625"/>
              <a:ext cx="0" cy="1138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5106988" y="3024188"/>
              <a:ext cx="2995612" cy="1081087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3" name="Text Box 63"/>
            <p:cNvSpPr txBox="1">
              <a:spLocks noChangeArrowheads="1"/>
            </p:cNvSpPr>
            <p:nvPr/>
          </p:nvSpPr>
          <p:spPr bwMode="auto">
            <a:xfrm>
              <a:off x="6362700" y="4111625"/>
              <a:ext cx="5937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>
                  <a:latin typeface="Arial" charset="0"/>
                  <a:cs typeface="Arial" charset="0"/>
                </a:rPr>
                <a:t>space</a:t>
              </a:r>
            </a:p>
          </p:txBody>
        </p:sp>
        <p:sp>
          <p:nvSpPr>
            <p:cNvPr id="34" name="Freeform 65"/>
            <p:cNvSpPr>
              <a:spLocks/>
            </p:cNvSpPr>
            <p:nvPr/>
          </p:nvSpPr>
          <p:spPr bwMode="auto">
            <a:xfrm flipH="1">
              <a:off x="5202238" y="2994025"/>
              <a:ext cx="2995612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5" name="Text Box 66"/>
            <p:cNvSpPr txBox="1">
              <a:spLocks noChangeArrowheads="1"/>
            </p:cNvSpPr>
            <p:nvPr/>
          </p:nvSpPr>
          <p:spPr bwMode="auto">
            <a:xfrm>
              <a:off x="7643813" y="3048000"/>
              <a:ext cx="10118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latin typeface="Arial" charset="0"/>
                  <a:cs typeface="Arial" charset="0"/>
                </a:rPr>
                <a:t>C</a:t>
              </a:r>
              <a:r>
                <a:rPr lang="ja-JP" altLang="en-US" sz="1400" dirty="0"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>
              <a:off x="5403850" y="2855913"/>
              <a:ext cx="26988" cy="1263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68"/>
            <p:cNvSpPr>
              <a:spLocks noChangeShapeType="1"/>
            </p:cNvSpPr>
            <p:nvPr/>
          </p:nvSpPr>
          <p:spPr bwMode="auto">
            <a:xfrm>
              <a:off x="6624638" y="2924175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69"/>
            <p:cNvSpPr>
              <a:spLocks noChangeShapeType="1"/>
            </p:cNvSpPr>
            <p:nvPr/>
          </p:nvSpPr>
          <p:spPr bwMode="auto">
            <a:xfrm>
              <a:off x="7705725" y="2908300"/>
              <a:ext cx="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9" name="Group 356"/>
            <p:cNvGrpSpPr>
              <a:grpSpLocks/>
            </p:cNvGrpSpPr>
            <p:nvPr/>
          </p:nvGrpSpPr>
          <p:grpSpPr bwMode="auto">
            <a:xfrm>
              <a:off x="5130800" y="2154238"/>
              <a:ext cx="627063" cy="642937"/>
              <a:chOff x="313" y="1497"/>
              <a:chExt cx="1152" cy="1014"/>
            </a:xfrm>
          </p:grpSpPr>
          <p:pic>
            <p:nvPicPr>
              <p:cNvPr id="4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/>
            <p:cNvGrpSpPr>
              <a:grpSpLocks/>
            </p:cNvGrpSpPr>
            <p:nvPr/>
          </p:nvGrpSpPr>
          <p:grpSpPr bwMode="auto">
            <a:xfrm>
              <a:off x="6319838" y="2193925"/>
              <a:ext cx="627062" cy="644525"/>
              <a:chOff x="313" y="1497"/>
              <a:chExt cx="1152" cy="1014"/>
            </a:xfrm>
          </p:grpSpPr>
          <p:pic>
            <p:nvPicPr>
              <p:cNvPr id="4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oup 356"/>
            <p:cNvGrpSpPr>
              <a:grpSpLocks/>
            </p:cNvGrpSpPr>
            <p:nvPr/>
          </p:nvGrpSpPr>
          <p:grpSpPr bwMode="auto">
            <a:xfrm>
              <a:off x="7396163" y="2124075"/>
              <a:ext cx="627062" cy="642938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377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262313"/>
            <a:ext cx="7924800" cy="2757487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every data transmission </a:t>
            </a:r>
          </a:p>
          <a:p>
            <a:pPr lvl="1"/>
            <a:r>
              <a:rPr lang="en-US" dirty="0"/>
              <a:t>Sender sends a Request to Send (RTS) frame with the length of transmission and the destination</a:t>
            </a:r>
          </a:p>
          <a:p>
            <a:pPr lvl="1"/>
            <a:r>
              <a:rPr lang="en-US" dirty="0"/>
              <a:t>Receiver respond with a Clear to Send (CTS) frame</a:t>
            </a:r>
          </a:p>
          <a:p>
            <a:pPr lvl="1"/>
            <a:r>
              <a:rPr lang="en-US" dirty="0"/>
              <a:t>Sender sends data</a:t>
            </a:r>
          </a:p>
          <a:p>
            <a:pPr lvl="1"/>
            <a:r>
              <a:rPr lang="en-US" dirty="0"/>
              <a:t>Receiver sends an ACK</a:t>
            </a:r>
          </a:p>
          <a:p>
            <a:r>
              <a:rPr lang="en-US" dirty="0"/>
              <a:t>If sender doesn’</a:t>
            </a:r>
            <a:r>
              <a:rPr lang="en-US" altLang="ja-JP" dirty="0"/>
              <a:t>t get a CTS back, it assumes collision </a:t>
            </a:r>
            <a:endParaRPr lang="en-US" dirty="0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1638822" y="1495425"/>
            <a:ext cx="8768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112960" y="1495425"/>
            <a:ext cx="10371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Receiver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5830094" y="1371600"/>
            <a:ext cx="1641476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Other node in 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  <a:r>
              <a:rPr lang="ja-JP" altLang="en-US" sz="16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600" dirty="0">
                <a:latin typeface="Arial" charset="0"/>
                <a:ea typeface="Arial" charset="0"/>
                <a:cs typeface="Arial" charset="0"/>
              </a:rPr>
              <a:t>s range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1306" y="1200"/>
              <a:ext cx="2870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Arial" charset="0"/>
                  <a:ea typeface="Arial" charset="0"/>
                  <a:cs typeface="Arial" charset="0"/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47800" y="2819400"/>
            <a:ext cx="5181600" cy="398463"/>
            <a:chOff x="912" y="1776"/>
            <a:chExt cx="3264" cy="251"/>
          </a:xfrm>
        </p:grpSpPr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1" name="Text Box 17"/>
            <p:cNvSpPr txBox="1">
              <a:spLocks noChangeArrowheads="1"/>
            </p:cNvSpPr>
            <p:nvPr/>
          </p:nvSpPr>
          <p:spPr bwMode="auto">
            <a:xfrm>
              <a:off x="912" y="1815"/>
              <a:ext cx="3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23988" y="2362200"/>
            <a:ext cx="3148013" cy="381000"/>
            <a:chOff x="897" y="1488"/>
            <a:chExt cx="1983" cy="240"/>
          </a:xfrm>
        </p:grpSpPr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solidFill>
                  <a:schemeClr val="accent2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97" y="1488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2783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2785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32786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CTS</a:t>
                </a:r>
              </a:p>
            </p:txBody>
          </p:sp>
        </p:grpSp>
        <p:sp>
          <p:nvSpPr>
            <p:cNvPr id="32784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goals for communication security: 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-US" dirty="0"/>
              <a:t>onfidentiality</a:t>
            </a:r>
          </a:p>
          <a:p>
            <a:pPr lvl="1"/>
            <a:r>
              <a:rPr lang="en-US" dirty="0"/>
              <a:t>No one </a:t>
            </a:r>
            <a:r>
              <a:rPr lang="en-US" dirty="0">
                <a:solidFill>
                  <a:schemeClr val="accent5"/>
                </a:solidFill>
              </a:rPr>
              <a:t>read </a:t>
            </a:r>
            <a:r>
              <a:rPr lang="en-US" dirty="0"/>
              <a:t>our communication</a:t>
            </a:r>
          </a:p>
          <a:p>
            <a:pPr lvl="1"/>
            <a:r>
              <a:rPr lang="en-US" dirty="0"/>
              <a:t>Cryptography</a:t>
            </a:r>
          </a:p>
          <a:p>
            <a:r>
              <a:rPr lang="en-US" dirty="0"/>
              <a:t>Message </a:t>
            </a:r>
            <a:r>
              <a:rPr lang="en-US" dirty="0">
                <a:solidFill>
                  <a:schemeClr val="accent4"/>
                </a:solidFill>
              </a:rPr>
              <a:t>I</a:t>
            </a:r>
            <a:r>
              <a:rPr lang="en-US" dirty="0"/>
              <a:t>ntegrity</a:t>
            </a:r>
          </a:p>
          <a:p>
            <a:pPr lvl="1"/>
            <a:r>
              <a:rPr lang="en-US" dirty="0"/>
              <a:t>No one can </a:t>
            </a:r>
            <a:r>
              <a:rPr lang="en-US" dirty="0">
                <a:solidFill>
                  <a:schemeClr val="accent5"/>
                </a:solidFill>
              </a:rPr>
              <a:t>modify </a:t>
            </a:r>
            <a:r>
              <a:rPr lang="en-US" dirty="0"/>
              <a:t>our communication w/o detection</a:t>
            </a:r>
          </a:p>
          <a:p>
            <a:pPr lvl="1"/>
            <a:r>
              <a:rPr lang="en-US" dirty="0"/>
              <a:t>Verification</a:t>
            </a:r>
          </a:p>
          <a:p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/>
              <a:t>vailability and </a:t>
            </a:r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/>
              <a:t>uthentication</a:t>
            </a:r>
          </a:p>
          <a:p>
            <a:pPr lvl="1"/>
            <a:r>
              <a:rPr lang="en-US" dirty="0"/>
              <a:t>Redundancy, </a:t>
            </a:r>
            <a:r>
              <a:rPr lang="en-US" dirty="0" err="1"/>
              <a:t>DoS</a:t>
            </a:r>
            <a:r>
              <a:rPr lang="en-US" dirty="0"/>
              <a:t>/DDoS prevention</a:t>
            </a:r>
          </a:p>
          <a:p>
            <a:pPr lvl="1"/>
            <a:r>
              <a:rPr lang="en-US" dirty="0"/>
              <a:t>Only we can </a:t>
            </a:r>
            <a:r>
              <a:rPr lang="en-US" dirty="0">
                <a:solidFill>
                  <a:schemeClr val="accent5"/>
                </a:solidFill>
              </a:rPr>
              <a:t>access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our data and communicate on our behalf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layer (lectures 12–15)</a:t>
            </a:r>
          </a:p>
          <a:p>
            <a:pPr lvl="1"/>
            <a:r>
              <a:rPr lang="en-US" dirty="0"/>
              <a:t>Intra-domain routing</a:t>
            </a:r>
          </a:p>
          <a:p>
            <a:pPr lvl="1"/>
            <a:r>
              <a:rPr lang="en-US" dirty="0"/>
              <a:t>Inter-domain routing</a:t>
            </a:r>
          </a:p>
          <a:p>
            <a:r>
              <a:rPr lang="en-US" dirty="0"/>
              <a:t>Link layer (lectures 17–</a:t>
            </a:r>
            <a:r>
              <a:rPr lang="en-US" altLang="zh-CN" dirty="0"/>
              <a:t>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growing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3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exam:</a:t>
            </a:r>
          </a:p>
          <a:p>
            <a:pPr lvl="1"/>
            <a:r>
              <a:rPr lang="en-US" dirty="0"/>
              <a:t>Time: 7pm-9pm, Wednesday, December 16</a:t>
            </a:r>
          </a:p>
          <a:p>
            <a:pPr lvl="1"/>
            <a:r>
              <a:rPr lang="en-US" dirty="0"/>
              <a:t>Location: online</a:t>
            </a:r>
          </a:p>
          <a:p>
            <a:endParaRPr lang="en-US" dirty="0"/>
          </a:p>
          <a:p>
            <a:r>
              <a:rPr lang="en-US" dirty="0"/>
              <a:t>2021 Spring: EN.601.714 Advanced Computer Networks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THANK YOU SO MUCH!!!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9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/>
              <a:t>Thanks!</a:t>
            </a:r>
            <a:br>
              <a:rPr lang="en-US"/>
            </a:b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everywhere</a:t>
            </a:r>
          </a:p>
          <a:p>
            <a:r>
              <a:rPr lang="en-US" dirty="0"/>
              <a:t>Performs </a:t>
            </a:r>
            <a:r>
              <a:rPr lang="en-US" dirty="0">
                <a:solidFill>
                  <a:schemeClr val="accent5"/>
                </a:solidFill>
              </a:rPr>
              <a:t>addressing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forwarding</a:t>
            </a:r>
            <a:r>
              <a:rPr lang="en-US" dirty="0"/>
              <a:t>, and </a:t>
            </a:r>
            <a:r>
              <a:rPr lang="en-US" dirty="0">
                <a:solidFill>
                  <a:schemeClr val="accent5"/>
                </a:solidFill>
              </a:rPr>
              <a:t>routing</a:t>
            </a:r>
            <a:r>
              <a:rPr lang="en-US" dirty="0"/>
              <a:t>, among other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8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9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5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8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0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2667000" y="3457612"/>
            <a:ext cx="3866424" cy="1723988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74" tIns="44444" rIns="90474" bIns="4444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vs. routing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Forwarding: “</a:t>
            </a:r>
            <a:r>
              <a:rPr lang="en-US" dirty="0">
                <a:solidFill>
                  <a:schemeClr val="accent5"/>
                </a:solidFill>
              </a:rPr>
              <a:t>data plane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Directing one data packet</a:t>
            </a:r>
          </a:p>
          <a:p>
            <a:pPr lvl="1"/>
            <a:r>
              <a:rPr lang="en-US" dirty="0"/>
              <a:t>Each router using local routing state</a:t>
            </a:r>
          </a:p>
          <a:p>
            <a:r>
              <a:rPr lang="en-US" dirty="0"/>
              <a:t>Routing: “</a:t>
            </a:r>
            <a:r>
              <a:rPr lang="en-US" dirty="0">
                <a:solidFill>
                  <a:schemeClr val="accent5"/>
                </a:solidFill>
              </a:rPr>
              <a:t>control plane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Computing the forwarding tables that guide packets</a:t>
            </a:r>
          </a:p>
          <a:p>
            <a:pPr lvl="1"/>
            <a:r>
              <a:rPr lang="en-US" dirty="0"/>
              <a:t>Jointly computed by routers using a distributed algorithm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Very different timescales!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Routing: Local vs. global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Local</a:t>
            </a:r>
            <a:r>
              <a:rPr lang="en-US" dirty="0"/>
              <a:t> routing state is the forwarding table in a single router</a:t>
            </a:r>
          </a:p>
          <a:p>
            <a:pPr lvl="1"/>
            <a:r>
              <a:rPr lang="en-US" dirty="0"/>
              <a:t>By itself, the state in a single router cannot be evaluated </a:t>
            </a:r>
          </a:p>
          <a:p>
            <a:pPr lvl="1"/>
            <a:r>
              <a:rPr lang="en-US" dirty="0"/>
              <a:t>It must be evaluated in terms of the global context</a:t>
            </a:r>
          </a:p>
          <a:p>
            <a:r>
              <a:rPr lang="en-US" i="1" dirty="0"/>
              <a:t>Global</a:t>
            </a:r>
            <a:r>
              <a:rPr lang="en-US" dirty="0"/>
              <a:t> state refers to the collection of forwarding tables in each of the routers</a:t>
            </a:r>
          </a:p>
          <a:p>
            <a:pPr lvl="1"/>
            <a:r>
              <a:rPr lang="en-US" dirty="0"/>
              <a:t>Global state determines which paths packets take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routing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state is “valid” if it produces forwarding decisions that always deliver packets to their destinations</a:t>
            </a:r>
          </a:p>
          <a:p>
            <a:r>
              <a:rPr lang="en-US" dirty="0"/>
              <a:t>Goal of routing protocols: compute valid state</a:t>
            </a:r>
          </a:p>
          <a:p>
            <a:pPr lvl="1"/>
            <a:r>
              <a:rPr lang="en-US" dirty="0"/>
              <a:t>How can we tell if routing state is valid?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3594</TotalTime>
  <Words>2816</Words>
  <Application>Microsoft Macintosh PowerPoint</Application>
  <PresentationFormat>On-screen Show (4:3)</PresentationFormat>
  <Paragraphs>610</Paragraphs>
  <Slides>52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Wingdings</vt:lpstr>
      <vt:lpstr>Office Theme</vt:lpstr>
      <vt:lpstr>Clip</vt:lpstr>
      <vt:lpstr>EN.601.414/614 Computer Networks  Final Review</vt:lpstr>
      <vt:lpstr>Final Exam</vt:lpstr>
      <vt:lpstr>This review</vt:lpstr>
      <vt:lpstr>The networking stack</vt:lpstr>
      <vt:lpstr>Topics</vt:lpstr>
      <vt:lpstr>Network layer</vt:lpstr>
      <vt:lpstr>Forwarding vs. routing</vt:lpstr>
      <vt:lpstr>Routing: Local vs. global view</vt:lpstr>
      <vt:lpstr>“Valid” routing state</vt:lpstr>
      <vt:lpstr>Necessary and sufficient condition</vt:lpstr>
      <vt:lpstr>Least-cost routes</vt:lpstr>
      <vt:lpstr>Intra-domain routing</vt:lpstr>
      <vt:lpstr>Similarities between LS and DV routing</vt:lpstr>
      <vt:lpstr>Comparison of LS and DV routing</vt:lpstr>
      <vt:lpstr>Addressing is key to scalable inter-domain routing</vt:lpstr>
      <vt:lpstr>Classful addressing</vt:lpstr>
      <vt:lpstr>CIDR: Classless inter-domain routing</vt:lpstr>
      <vt:lpstr>Administrative structure shapes Inter-domain routing</vt:lpstr>
      <vt:lpstr> Topology &amp; policy shaped by inter-AS business relationship</vt:lpstr>
      <vt:lpstr>Business relationships</vt:lpstr>
      <vt:lpstr>Routing follows the money!</vt:lpstr>
      <vt:lpstr>Valley-Free Routing</vt:lpstr>
      <vt:lpstr>Example Question</vt:lpstr>
      <vt:lpstr>BGP inspired by Distance-Vector with four differences</vt:lpstr>
      <vt:lpstr>Policy dictates how routes are “selected” and “exported”</vt:lpstr>
      <vt:lpstr>eBGP, iBGP, and IGP</vt:lpstr>
      <vt:lpstr>eBGP, iBGP, and IGP together</vt:lpstr>
      <vt:lpstr>Topics</vt:lpstr>
      <vt:lpstr>Data link layer</vt:lpstr>
      <vt:lpstr>Point-to-point vs. broadcast medium</vt:lpstr>
      <vt:lpstr>Random access MAC protocols</vt:lpstr>
      <vt:lpstr>CSMA (Carrier Sense Multiple Access)</vt:lpstr>
      <vt:lpstr>CSMA/CD (Collision Detection)</vt:lpstr>
      <vt:lpstr>Why switched Ethernet?</vt:lpstr>
      <vt:lpstr>Ethernet switches are “self learning”</vt:lpstr>
      <vt:lpstr>ARP and DHCP</vt:lpstr>
      <vt:lpstr>Key ideas in both ARP and DHCP</vt:lpstr>
      <vt:lpstr>ARP: Address Resolution Protocol</vt:lpstr>
      <vt:lpstr>What if the destination is remote?</vt:lpstr>
      <vt:lpstr>Example Question</vt:lpstr>
      <vt:lpstr>Topics</vt:lpstr>
      <vt:lpstr>Domain Specific Processors</vt:lpstr>
      <vt:lpstr>PISA: Protocol Independent Switch Architecture</vt:lpstr>
      <vt:lpstr>Summary of Programamable Networks</vt:lpstr>
      <vt:lpstr>Wireless link characteristics</vt:lpstr>
      <vt:lpstr>Wireless network characteristics</vt:lpstr>
      <vt:lpstr>Hidden terminal problem</vt:lpstr>
      <vt:lpstr>CSMA/CA</vt:lpstr>
      <vt:lpstr>General goals for communication security: CIA</vt:lpstr>
      <vt:lpstr>Computer networks is a fast growing area</vt:lpstr>
      <vt:lpstr>Summary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613</cp:revision>
  <cp:lastPrinted>2019-05-02T01:44:45Z</cp:lastPrinted>
  <dcterms:created xsi:type="dcterms:W3CDTF">2017-09-02T14:15:58Z</dcterms:created>
  <dcterms:modified xsi:type="dcterms:W3CDTF">2020-12-08T19:36:25Z</dcterms:modified>
</cp:coreProperties>
</file>